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58" r:id="rId3"/>
    <p:sldId id="257" r:id="rId4"/>
    <p:sldId id="259" r:id="rId5"/>
    <p:sldId id="312" r:id="rId6"/>
    <p:sldId id="313" r:id="rId7"/>
    <p:sldId id="314" r:id="rId8"/>
    <p:sldId id="316" r:id="rId9"/>
    <p:sldId id="322" r:id="rId10"/>
    <p:sldId id="323" r:id="rId11"/>
    <p:sldId id="261" r:id="rId12"/>
    <p:sldId id="262" r:id="rId13"/>
    <p:sldId id="263" r:id="rId14"/>
    <p:sldId id="264" r:id="rId15"/>
    <p:sldId id="265" r:id="rId16"/>
    <p:sldId id="266" r:id="rId17"/>
    <p:sldId id="267" r:id="rId18"/>
    <p:sldId id="295" r:id="rId19"/>
    <p:sldId id="292" r:id="rId20"/>
    <p:sldId id="272" r:id="rId21"/>
    <p:sldId id="293" r:id="rId22"/>
    <p:sldId id="324" r:id="rId23"/>
    <p:sldId id="287" r:id="rId24"/>
    <p:sldId id="288" r:id="rId25"/>
    <p:sldId id="298" r:id="rId26"/>
    <p:sldId id="307" r:id="rId27"/>
    <p:sldId id="308" r:id="rId28"/>
    <p:sldId id="309" r:id="rId29"/>
    <p:sldId id="310" r:id="rId30"/>
    <p:sldId id="289" r:id="rId31"/>
    <p:sldId id="325" r:id="rId32"/>
    <p:sldId id="326" r:id="rId33"/>
    <p:sldId id="327" r:id="rId34"/>
    <p:sldId id="328" r:id="rId35"/>
    <p:sldId id="329" r:id="rId36"/>
    <p:sldId id="330" r:id="rId37"/>
    <p:sldId id="331" r:id="rId38"/>
    <p:sldId id="332" r:id="rId39"/>
    <p:sldId id="296" r:id="rId40"/>
    <p:sldId id="27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564" y="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903763-8EAB-48A8-9CA2-E7E27E319CA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89B0C687-B996-4CFF-8AEF-A004EBBF279D}">
      <dgm:prSet/>
      <dgm:spPr/>
      <dgm:t>
        <a:bodyPr/>
        <a:lstStyle/>
        <a:p>
          <a:r>
            <a:rPr lang="es-MX"/>
            <a:t>Ing. Fernando Partida Pinto</a:t>
          </a:r>
          <a:endParaRPr lang="en-US"/>
        </a:p>
      </dgm:t>
    </dgm:pt>
    <dgm:pt modelId="{A6E4C087-51BD-438A-AA78-1B035EB82CE1}" type="parTrans" cxnId="{3F9965D2-2691-4218-874A-B105C9D366C3}">
      <dgm:prSet/>
      <dgm:spPr/>
      <dgm:t>
        <a:bodyPr/>
        <a:lstStyle/>
        <a:p>
          <a:endParaRPr lang="en-US"/>
        </a:p>
      </dgm:t>
    </dgm:pt>
    <dgm:pt modelId="{7A2950B5-976D-40A8-98F7-D58CA0A4859F}" type="sibTrans" cxnId="{3F9965D2-2691-4218-874A-B105C9D366C3}">
      <dgm:prSet/>
      <dgm:spPr/>
      <dgm:t>
        <a:bodyPr/>
        <a:lstStyle/>
        <a:p>
          <a:endParaRPr lang="en-US"/>
        </a:p>
      </dgm:t>
    </dgm:pt>
    <dgm:pt modelId="{4ADDBD66-6D93-4CB5-9882-5B01B260A86E}">
      <dgm:prSet/>
      <dgm:spPr/>
      <dgm:t>
        <a:bodyPr/>
        <a:lstStyle/>
        <a:p>
          <a:r>
            <a:rPr lang="es-MX"/>
            <a:t>Tel. 3335 06 3785</a:t>
          </a:r>
          <a:endParaRPr lang="en-US"/>
        </a:p>
      </dgm:t>
    </dgm:pt>
    <dgm:pt modelId="{2F5184A6-70D7-4696-A032-52FE7B66ED88}" type="parTrans" cxnId="{5C6D4A8D-DE82-48DD-AEAB-F5F9F678A8D9}">
      <dgm:prSet/>
      <dgm:spPr/>
      <dgm:t>
        <a:bodyPr/>
        <a:lstStyle/>
        <a:p>
          <a:endParaRPr lang="en-US"/>
        </a:p>
      </dgm:t>
    </dgm:pt>
    <dgm:pt modelId="{CB044426-3207-4173-82CF-C2C297CBDDFC}" type="sibTrans" cxnId="{5C6D4A8D-DE82-48DD-AEAB-F5F9F678A8D9}">
      <dgm:prSet/>
      <dgm:spPr/>
      <dgm:t>
        <a:bodyPr/>
        <a:lstStyle/>
        <a:p>
          <a:endParaRPr lang="en-US"/>
        </a:p>
      </dgm:t>
    </dgm:pt>
    <dgm:pt modelId="{C03C3A4D-632E-4410-A238-51EE7C9056C6}">
      <dgm:prSet/>
      <dgm:spPr/>
      <dgm:t>
        <a:bodyPr/>
        <a:lstStyle/>
        <a:p>
          <a:r>
            <a:rPr lang="es-MX" dirty="0"/>
            <a:t>Mail:bambusero7@gmail.com</a:t>
          </a:r>
          <a:endParaRPr lang="en-US" dirty="0"/>
        </a:p>
      </dgm:t>
    </dgm:pt>
    <dgm:pt modelId="{1FB2FA9F-FD54-431B-8522-4CFA678C0719}" type="parTrans" cxnId="{71C7B0C8-0B12-42CC-B61B-962ABFD6375B}">
      <dgm:prSet/>
      <dgm:spPr/>
      <dgm:t>
        <a:bodyPr/>
        <a:lstStyle/>
        <a:p>
          <a:endParaRPr lang="en-US"/>
        </a:p>
      </dgm:t>
    </dgm:pt>
    <dgm:pt modelId="{A15767EA-68A8-4B60-A3DF-4778DC2A29B3}" type="sibTrans" cxnId="{71C7B0C8-0B12-42CC-B61B-962ABFD6375B}">
      <dgm:prSet/>
      <dgm:spPr/>
      <dgm:t>
        <a:bodyPr/>
        <a:lstStyle/>
        <a:p>
          <a:endParaRPr lang="en-US"/>
        </a:p>
      </dgm:t>
    </dgm:pt>
    <dgm:pt modelId="{E6969C50-02D2-4DD9-8AC1-D7EAA74567BF}" type="pres">
      <dgm:prSet presAssocID="{C7903763-8EAB-48A8-9CA2-E7E27E319CA6}" presName="linear" presStyleCnt="0">
        <dgm:presLayoutVars>
          <dgm:animLvl val="lvl"/>
          <dgm:resizeHandles val="exact"/>
        </dgm:presLayoutVars>
      </dgm:prSet>
      <dgm:spPr/>
      <dgm:t>
        <a:bodyPr/>
        <a:lstStyle/>
        <a:p>
          <a:endParaRPr lang="es-ES"/>
        </a:p>
      </dgm:t>
    </dgm:pt>
    <dgm:pt modelId="{3CBF250F-03D0-4FE4-A4E3-44C8C7696A7D}" type="pres">
      <dgm:prSet presAssocID="{89B0C687-B996-4CFF-8AEF-A004EBBF279D}" presName="parentText" presStyleLbl="node1" presStyleIdx="0" presStyleCnt="3">
        <dgm:presLayoutVars>
          <dgm:chMax val="0"/>
          <dgm:bulletEnabled val="1"/>
        </dgm:presLayoutVars>
      </dgm:prSet>
      <dgm:spPr/>
      <dgm:t>
        <a:bodyPr/>
        <a:lstStyle/>
        <a:p>
          <a:endParaRPr lang="es-ES"/>
        </a:p>
      </dgm:t>
    </dgm:pt>
    <dgm:pt modelId="{5B10D6EB-53A3-4BB3-8906-A9610D0F48B6}" type="pres">
      <dgm:prSet presAssocID="{7A2950B5-976D-40A8-98F7-D58CA0A4859F}" presName="spacer" presStyleCnt="0"/>
      <dgm:spPr/>
    </dgm:pt>
    <dgm:pt modelId="{205BDAC2-8B5D-44FE-85E3-C09520D971E7}" type="pres">
      <dgm:prSet presAssocID="{4ADDBD66-6D93-4CB5-9882-5B01B260A86E}" presName="parentText" presStyleLbl="node1" presStyleIdx="1" presStyleCnt="3">
        <dgm:presLayoutVars>
          <dgm:chMax val="0"/>
          <dgm:bulletEnabled val="1"/>
        </dgm:presLayoutVars>
      </dgm:prSet>
      <dgm:spPr/>
      <dgm:t>
        <a:bodyPr/>
        <a:lstStyle/>
        <a:p>
          <a:endParaRPr lang="es-ES"/>
        </a:p>
      </dgm:t>
    </dgm:pt>
    <dgm:pt modelId="{D7F6166B-5A7A-4225-8A66-4F7C74655EA3}" type="pres">
      <dgm:prSet presAssocID="{CB044426-3207-4173-82CF-C2C297CBDDFC}" presName="spacer" presStyleCnt="0"/>
      <dgm:spPr/>
    </dgm:pt>
    <dgm:pt modelId="{F49A78FF-865D-4EB2-971A-4A9254E6AB5C}" type="pres">
      <dgm:prSet presAssocID="{C03C3A4D-632E-4410-A238-51EE7C9056C6}" presName="parentText" presStyleLbl="node1" presStyleIdx="2" presStyleCnt="3">
        <dgm:presLayoutVars>
          <dgm:chMax val="0"/>
          <dgm:bulletEnabled val="1"/>
        </dgm:presLayoutVars>
      </dgm:prSet>
      <dgm:spPr/>
      <dgm:t>
        <a:bodyPr/>
        <a:lstStyle/>
        <a:p>
          <a:endParaRPr lang="es-ES"/>
        </a:p>
      </dgm:t>
    </dgm:pt>
  </dgm:ptLst>
  <dgm:cxnLst>
    <dgm:cxn modelId="{71C7B0C8-0B12-42CC-B61B-962ABFD6375B}" srcId="{C7903763-8EAB-48A8-9CA2-E7E27E319CA6}" destId="{C03C3A4D-632E-4410-A238-51EE7C9056C6}" srcOrd="2" destOrd="0" parTransId="{1FB2FA9F-FD54-431B-8522-4CFA678C0719}" sibTransId="{A15767EA-68A8-4B60-A3DF-4778DC2A29B3}"/>
    <dgm:cxn modelId="{3F9965D2-2691-4218-874A-B105C9D366C3}" srcId="{C7903763-8EAB-48A8-9CA2-E7E27E319CA6}" destId="{89B0C687-B996-4CFF-8AEF-A004EBBF279D}" srcOrd="0" destOrd="0" parTransId="{A6E4C087-51BD-438A-AA78-1B035EB82CE1}" sibTransId="{7A2950B5-976D-40A8-98F7-D58CA0A4859F}"/>
    <dgm:cxn modelId="{0E223237-133B-48FA-A808-19190043BF3E}" type="presOf" srcId="{C03C3A4D-632E-4410-A238-51EE7C9056C6}" destId="{F49A78FF-865D-4EB2-971A-4A9254E6AB5C}" srcOrd="0" destOrd="0" presId="urn:microsoft.com/office/officeart/2005/8/layout/vList2"/>
    <dgm:cxn modelId="{CE7BB819-6309-4ADD-868A-C44AD19E2AE7}" type="presOf" srcId="{C7903763-8EAB-48A8-9CA2-E7E27E319CA6}" destId="{E6969C50-02D2-4DD9-8AC1-D7EAA74567BF}" srcOrd="0" destOrd="0" presId="urn:microsoft.com/office/officeart/2005/8/layout/vList2"/>
    <dgm:cxn modelId="{5C6D4A8D-DE82-48DD-AEAB-F5F9F678A8D9}" srcId="{C7903763-8EAB-48A8-9CA2-E7E27E319CA6}" destId="{4ADDBD66-6D93-4CB5-9882-5B01B260A86E}" srcOrd="1" destOrd="0" parTransId="{2F5184A6-70D7-4696-A032-52FE7B66ED88}" sibTransId="{CB044426-3207-4173-82CF-C2C297CBDDFC}"/>
    <dgm:cxn modelId="{02FECA04-B9B1-4111-ABC9-79279559EB0D}" type="presOf" srcId="{4ADDBD66-6D93-4CB5-9882-5B01B260A86E}" destId="{205BDAC2-8B5D-44FE-85E3-C09520D971E7}" srcOrd="0" destOrd="0" presId="urn:microsoft.com/office/officeart/2005/8/layout/vList2"/>
    <dgm:cxn modelId="{B16F1824-E773-4A22-B0B7-ACE74B733C0A}" type="presOf" srcId="{89B0C687-B996-4CFF-8AEF-A004EBBF279D}" destId="{3CBF250F-03D0-4FE4-A4E3-44C8C7696A7D}" srcOrd="0" destOrd="0" presId="urn:microsoft.com/office/officeart/2005/8/layout/vList2"/>
    <dgm:cxn modelId="{01FFBFFD-0920-4CCA-A2F5-F99FDF1A7CA0}" type="presParOf" srcId="{E6969C50-02D2-4DD9-8AC1-D7EAA74567BF}" destId="{3CBF250F-03D0-4FE4-A4E3-44C8C7696A7D}" srcOrd="0" destOrd="0" presId="urn:microsoft.com/office/officeart/2005/8/layout/vList2"/>
    <dgm:cxn modelId="{14AF9CED-E7BB-42B8-8A0F-15EDD50D03E5}" type="presParOf" srcId="{E6969C50-02D2-4DD9-8AC1-D7EAA74567BF}" destId="{5B10D6EB-53A3-4BB3-8906-A9610D0F48B6}" srcOrd="1" destOrd="0" presId="urn:microsoft.com/office/officeart/2005/8/layout/vList2"/>
    <dgm:cxn modelId="{5391ECF2-30C1-464C-833C-07C3F6E90D5E}" type="presParOf" srcId="{E6969C50-02D2-4DD9-8AC1-D7EAA74567BF}" destId="{205BDAC2-8B5D-44FE-85E3-C09520D971E7}" srcOrd="2" destOrd="0" presId="urn:microsoft.com/office/officeart/2005/8/layout/vList2"/>
    <dgm:cxn modelId="{70708EA6-0371-4F86-8070-8506E6DBCE81}" type="presParOf" srcId="{E6969C50-02D2-4DD9-8AC1-D7EAA74567BF}" destId="{D7F6166B-5A7A-4225-8A66-4F7C74655EA3}" srcOrd="3" destOrd="0" presId="urn:microsoft.com/office/officeart/2005/8/layout/vList2"/>
    <dgm:cxn modelId="{A6156B20-87AF-468F-AEAE-A1642E9540AA}" type="presParOf" srcId="{E6969C50-02D2-4DD9-8AC1-D7EAA74567BF}" destId="{F49A78FF-865D-4EB2-971A-4A9254E6AB5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F250F-03D0-4FE4-A4E3-44C8C7696A7D}">
      <dsp:nvSpPr>
        <dsp:cNvPr id="0" name=""/>
        <dsp:cNvSpPr/>
      </dsp:nvSpPr>
      <dsp:spPr>
        <a:xfrm>
          <a:off x="0" y="19896"/>
          <a:ext cx="10515600" cy="12472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l" defTabSz="2311400">
            <a:lnSpc>
              <a:spcPct val="90000"/>
            </a:lnSpc>
            <a:spcBef>
              <a:spcPct val="0"/>
            </a:spcBef>
            <a:spcAft>
              <a:spcPct val="35000"/>
            </a:spcAft>
          </a:pPr>
          <a:r>
            <a:rPr lang="es-MX" sz="5200" kern="1200"/>
            <a:t>Ing. Fernando Partida Pinto</a:t>
          </a:r>
          <a:endParaRPr lang="en-US" sz="5200" kern="1200"/>
        </a:p>
      </dsp:txBody>
      <dsp:txXfrm>
        <a:off x="60884" y="80780"/>
        <a:ext cx="10393832" cy="1125452"/>
      </dsp:txXfrm>
    </dsp:sp>
    <dsp:sp modelId="{205BDAC2-8B5D-44FE-85E3-C09520D971E7}">
      <dsp:nvSpPr>
        <dsp:cNvPr id="0" name=""/>
        <dsp:cNvSpPr/>
      </dsp:nvSpPr>
      <dsp:spPr>
        <a:xfrm>
          <a:off x="0" y="1416877"/>
          <a:ext cx="10515600" cy="12472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l" defTabSz="2311400">
            <a:lnSpc>
              <a:spcPct val="90000"/>
            </a:lnSpc>
            <a:spcBef>
              <a:spcPct val="0"/>
            </a:spcBef>
            <a:spcAft>
              <a:spcPct val="35000"/>
            </a:spcAft>
          </a:pPr>
          <a:r>
            <a:rPr lang="es-MX" sz="5200" kern="1200"/>
            <a:t>Tel. 3335 06 3785</a:t>
          </a:r>
          <a:endParaRPr lang="en-US" sz="5200" kern="1200"/>
        </a:p>
      </dsp:txBody>
      <dsp:txXfrm>
        <a:off x="60884" y="1477761"/>
        <a:ext cx="10393832" cy="1125452"/>
      </dsp:txXfrm>
    </dsp:sp>
    <dsp:sp modelId="{F49A78FF-865D-4EB2-971A-4A9254E6AB5C}">
      <dsp:nvSpPr>
        <dsp:cNvPr id="0" name=""/>
        <dsp:cNvSpPr/>
      </dsp:nvSpPr>
      <dsp:spPr>
        <a:xfrm>
          <a:off x="0" y="2813857"/>
          <a:ext cx="10515600" cy="12472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l" defTabSz="2311400">
            <a:lnSpc>
              <a:spcPct val="90000"/>
            </a:lnSpc>
            <a:spcBef>
              <a:spcPct val="0"/>
            </a:spcBef>
            <a:spcAft>
              <a:spcPct val="35000"/>
            </a:spcAft>
          </a:pPr>
          <a:r>
            <a:rPr lang="es-MX" sz="5200" kern="1200" dirty="0"/>
            <a:t>Mail:bambusero7@gmail.com</a:t>
          </a:r>
          <a:endParaRPr lang="en-US" sz="5200" kern="1200" dirty="0"/>
        </a:p>
      </dsp:txBody>
      <dsp:txXfrm>
        <a:off x="60884" y="2874741"/>
        <a:ext cx="10393832" cy="11254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F89205A-4C76-43F2-8524-C5C0DD2AE9B1}" type="datetimeFigureOut">
              <a:rPr lang="es-MX" smtClean="0"/>
              <a:t>27/06/2023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EB7AA3-320D-4FD0-8E8A-AE05B31C5F70}" type="slidenum">
              <a:rPr lang="es-MX" smtClean="0"/>
              <a:t>‹Nº›</a:t>
            </a:fld>
            <a:endParaRPr lang="es-MX"/>
          </a:p>
        </p:txBody>
      </p:sp>
    </p:spTree>
    <p:extLst>
      <p:ext uri="{BB962C8B-B14F-4D97-AF65-F5344CB8AC3E}">
        <p14:creationId xmlns:p14="http://schemas.microsoft.com/office/powerpoint/2010/main" val="9311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F89205A-4C76-43F2-8524-C5C0DD2AE9B1}" type="datetimeFigureOut">
              <a:rPr lang="es-MX" smtClean="0"/>
              <a:t>27/06/2023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EB7AA3-320D-4FD0-8E8A-AE05B31C5F70}" type="slidenum">
              <a:rPr lang="es-MX" smtClean="0"/>
              <a:t>‹Nº›</a:t>
            </a:fld>
            <a:endParaRPr lang="es-MX"/>
          </a:p>
        </p:txBody>
      </p:sp>
    </p:spTree>
    <p:extLst>
      <p:ext uri="{BB962C8B-B14F-4D97-AF65-F5344CB8AC3E}">
        <p14:creationId xmlns:p14="http://schemas.microsoft.com/office/powerpoint/2010/main" val="291594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F89205A-4C76-43F2-8524-C5C0DD2AE9B1}" type="datetimeFigureOut">
              <a:rPr lang="es-MX" smtClean="0"/>
              <a:t>27/06/2023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EB7AA3-320D-4FD0-8E8A-AE05B31C5F70}" type="slidenum">
              <a:rPr lang="es-MX" smtClean="0"/>
              <a:t>‹Nº›</a:t>
            </a:fld>
            <a:endParaRPr lang="es-MX"/>
          </a:p>
        </p:txBody>
      </p:sp>
    </p:spTree>
    <p:extLst>
      <p:ext uri="{BB962C8B-B14F-4D97-AF65-F5344CB8AC3E}">
        <p14:creationId xmlns:p14="http://schemas.microsoft.com/office/powerpoint/2010/main" val="31797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F89205A-4C76-43F2-8524-C5C0DD2AE9B1}" type="datetimeFigureOut">
              <a:rPr lang="es-MX" smtClean="0"/>
              <a:t>27/06/2023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EB7AA3-320D-4FD0-8E8A-AE05B31C5F70}" type="slidenum">
              <a:rPr lang="es-MX" smtClean="0"/>
              <a:t>‹Nº›</a:t>
            </a:fld>
            <a:endParaRPr lang="es-MX"/>
          </a:p>
        </p:txBody>
      </p:sp>
    </p:spTree>
    <p:extLst>
      <p:ext uri="{BB962C8B-B14F-4D97-AF65-F5344CB8AC3E}">
        <p14:creationId xmlns:p14="http://schemas.microsoft.com/office/powerpoint/2010/main" val="255073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F89205A-4C76-43F2-8524-C5C0DD2AE9B1}" type="datetimeFigureOut">
              <a:rPr lang="es-MX" smtClean="0"/>
              <a:t>27/06/2023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2EB7AA3-320D-4FD0-8E8A-AE05B31C5F70}" type="slidenum">
              <a:rPr lang="es-MX" smtClean="0"/>
              <a:t>‹Nº›</a:t>
            </a:fld>
            <a:endParaRPr lang="es-MX"/>
          </a:p>
        </p:txBody>
      </p:sp>
    </p:spTree>
    <p:extLst>
      <p:ext uri="{BB962C8B-B14F-4D97-AF65-F5344CB8AC3E}">
        <p14:creationId xmlns:p14="http://schemas.microsoft.com/office/powerpoint/2010/main" val="3772377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F89205A-4C76-43F2-8524-C5C0DD2AE9B1}" type="datetimeFigureOut">
              <a:rPr lang="es-MX" smtClean="0"/>
              <a:t>27/06/2023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EB7AA3-320D-4FD0-8E8A-AE05B31C5F70}" type="slidenum">
              <a:rPr lang="es-MX" smtClean="0"/>
              <a:t>‹Nº›</a:t>
            </a:fld>
            <a:endParaRPr lang="es-MX"/>
          </a:p>
        </p:txBody>
      </p:sp>
    </p:spTree>
    <p:extLst>
      <p:ext uri="{BB962C8B-B14F-4D97-AF65-F5344CB8AC3E}">
        <p14:creationId xmlns:p14="http://schemas.microsoft.com/office/powerpoint/2010/main" val="891988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F89205A-4C76-43F2-8524-C5C0DD2AE9B1}" type="datetimeFigureOut">
              <a:rPr lang="es-MX" smtClean="0"/>
              <a:t>27/06/2023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2EB7AA3-320D-4FD0-8E8A-AE05B31C5F70}" type="slidenum">
              <a:rPr lang="es-MX" smtClean="0"/>
              <a:t>‹Nº›</a:t>
            </a:fld>
            <a:endParaRPr lang="es-MX"/>
          </a:p>
        </p:txBody>
      </p:sp>
    </p:spTree>
    <p:extLst>
      <p:ext uri="{BB962C8B-B14F-4D97-AF65-F5344CB8AC3E}">
        <p14:creationId xmlns:p14="http://schemas.microsoft.com/office/powerpoint/2010/main" val="3321842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F89205A-4C76-43F2-8524-C5C0DD2AE9B1}" type="datetimeFigureOut">
              <a:rPr lang="es-MX" smtClean="0"/>
              <a:t>27/06/2023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2EB7AA3-320D-4FD0-8E8A-AE05B31C5F70}" type="slidenum">
              <a:rPr lang="es-MX" smtClean="0"/>
              <a:t>‹Nº›</a:t>
            </a:fld>
            <a:endParaRPr lang="es-MX"/>
          </a:p>
        </p:txBody>
      </p:sp>
    </p:spTree>
    <p:extLst>
      <p:ext uri="{BB962C8B-B14F-4D97-AF65-F5344CB8AC3E}">
        <p14:creationId xmlns:p14="http://schemas.microsoft.com/office/powerpoint/2010/main" val="94138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9205A-4C76-43F2-8524-C5C0DD2AE9B1}" type="datetimeFigureOut">
              <a:rPr lang="es-MX" smtClean="0"/>
              <a:t>27/06/2023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12EB7AA3-320D-4FD0-8E8A-AE05B31C5F70}" type="slidenum">
              <a:rPr lang="es-MX" smtClean="0"/>
              <a:t>‹Nº›</a:t>
            </a:fld>
            <a:endParaRPr lang="es-MX"/>
          </a:p>
        </p:txBody>
      </p:sp>
    </p:spTree>
    <p:extLst>
      <p:ext uri="{BB962C8B-B14F-4D97-AF65-F5344CB8AC3E}">
        <p14:creationId xmlns:p14="http://schemas.microsoft.com/office/powerpoint/2010/main" val="2288581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F89205A-4C76-43F2-8524-C5C0DD2AE9B1}" type="datetimeFigureOut">
              <a:rPr lang="es-MX" smtClean="0"/>
              <a:t>27/06/2023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EB7AA3-320D-4FD0-8E8A-AE05B31C5F70}" type="slidenum">
              <a:rPr lang="es-MX" smtClean="0"/>
              <a:t>‹Nº›</a:t>
            </a:fld>
            <a:endParaRPr lang="es-MX"/>
          </a:p>
        </p:txBody>
      </p:sp>
    </p:spTree>
    <p:extLst>
      <p:ext uri="{BB962C8B-B14F-4D97-AF65-F5344CB8AC3E}">
        <p14:creationId xmlns:p14="http://schemas.microsoft.com/office/powerpoint/2010/main" val="170457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F89205A-4C76-43F2-8524-C5C0DD2AE9B1}" type="datetimeFigureOut">
              <a:rPr lang="es-MX" smtClean="0"/>
              <a:t>27/06/2023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2EB7AA3-320D-4FD0-8E8A-AE05B31C5F70}" type="slidenum">
              <a:rPr lang="es-MX" smtClean="0"/>
              <a:t>‹Nº›</a:t>
            </a:fld>
            <a:endParaRPr lang="es-MX"/>
          </a:p>
        </p:txBody>
      </p:sp>
    </p:spTree>
    <p:extLst>
      <p:ext uri="{BB962C8B-B14F-4D97-AF65-F5344CB8AC3E}">
        <p14:creationId xmlns:p14="http://schemas.microsoft.com/office/powerpoint/2010/main" val="145941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9205A-4C76-43F2-8524-C5C0DD2AE9B1}" type="datetimeFigureOut">
              <a:rPr lang="es-MX" smtClean="0"/>
              <a:t>27/06/2023</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B7AA3-320D-4FD0-8E8A-AE05B31C5F70}" type="slidenum">
              <a:rPr lang="es-MX" smtClean="0"/>
              <a:t>‹Nº›</a:t>
            </a:fld>
            <a:endParaRPr lang="es-MX"/>
          </a:p>
        </p:txBody>
      </p:sp>
    </p:spTree>
    <p:extLst>
      <p:ext uri="{BB962C8B-B14F-4D97-AF65-F5344CB8AC3E}">
        <p14:creationId xmlns:p14="http://schemas.microsoft.com/office/powerpoint/2010/main" val="24682089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onlinelibrary.wiley.com/cms/attachment/a04e76e1-3573-4ea4-8321-21826496cfde/ps5527-fig-0002-m.jp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 Id="rId5" Type="http://schemas.openxmlformats.org/officeDocument/2006/relationships/image" Target="../media/image29.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jp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onlinelibrary.wiley.com/cms/attachment/89313e1b-614d-4013-b5cb-6a7afa1334f3/ps5527-fig-0001-m.jp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p:cNvPicPr>
            <a:picLocks noChangeAspect="1"/>
          </p:cNvPicPr>
          <p:nvPr/>
        </p:nvPicPr>
        <p:blipFill rotWithShape="1">
          <a:blip r:embed="rId2" cstate="hqprint">
            <a:extLst>
              <a:ext uri="{28A0092B-C50C-407E-A947-70E740481C1C}">
                <a14:useLocalDpi xmlns:a14="http://schemas.microsoft.com/office/drawing/2010/main" val="0"/>
              </a:ext>
            </a:extLst>
          </a:blip>
          <a:srcRect t="27597" r="1276" b="30823"/>
          <a:stretch/>
        </p:blipFill>
        <p:spPr>
          <a:xfrm>
            <a:off x="36944" y="0"/>
            <a:ext cx="12155056" cy="6825671"/>
          </a:xfrm>
          <a:prstGeom prst="rect">
            <a:avLst/>
          </a:prstGeom>
        </p:spPr>
      </p:pic>
      <p:sp>
        <p:nvSpPr>
          <p:cNvPr id="2" name="Título 1">
            <a:extLst>
              <a:ext uri="{FF2B5EF4-FFF2-40B4-BE49-F238E27FC236}">
                <a16:creationId xmlns:a16="http://schemas.microsoft.com/office/drawing/2014/main" id="{083260A1-4DB8-4183-B443-AF62E4EC5AEC}"/>
              </a:ext>
            </a:extLst>
          </p:cNvPr>
          <p:cNvSpPr>
            <a:spLocks noGrp="1"/>
          </p:cNvSpPr>
          <p:nvPr>
            <p:ph type="ctrTitle"/>
          </p:nvPr>
        </p:nvSpPr>
        <p:spPr>
          <a:xfrm>
            <a:off x="3545597" y="525897"/>
            <a:ext cx="6897171" cy="4457696"/>
          </a:xfrm>
        </p:spPr>
        <p:txBody>
          <a:bodyPr vert="horz" lIns="91440" tIns="45720" rIns="91440" bIns="45720" rtlCol="0" anchor="ctr">
            <a:normAutofit/>
          </a:bodyPr>
          <a:lstStyle/>
          <a:p>
            <a:r>
              <a:rPr lang="en-US" sz="7200" dirty="0" smtClean="0">
                <a:ln>
                  <a:solidFill>
                    <a:schemeClr val="bg1"/>
                  </a:solidFill>
                </a:ln>
                <a:solidFill>
                  <a:schemeClr val="accent4">
                    <a:lumMod val="40000"/>
                    <a:lumOff val="60000"/>
                  </a:schemeClr>
                </a:solidFill>
                <a:latin typeface="+mn-lt"/>
              </a:rPr>
              <a:t>LA RED ALIMENTARIA DEL BAMBUSAL</a:t>
            </a:r>
            <a:endParaRPr lang="en-US" sz="7200" dirty="0">
              <a:ln>
                <a:solidFill>
                  <a:schemeClr val="bg1"/>
                </a:solidFill>
              </a:ln>
              <a:solidFill>
                <a:schemeClr val="accent4">
                  <a:lumMod val="40000"/>
                  <a:lumOff val="60000"/>
                </a:schemeClr>
              </a:solidFill>
              <a:latin typeface="+mn-lt"/>
            </a:endParaRPr>
          </a:p>
        </p:txBody>
      </p:sp>
      <p:cxnSp>
        <p:nvCxnSpPr>
          <p:cNvPr id="26" name="Straight Connector 25">
            <a:extLst>
              <a:ext uri="{FF2B5EF4-FFF2-40B4-BE49-F238E27FC236}">
                <a16:creationId xmlns:a16="http://schemas.microsoft.com/office/drawing/2014/main" id="{624D17C8-E9C2-48A4-AA36-D7048A6CCC4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3391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Marcador de contenido 3" descr="PS-5527-FIG-0002-c">
            <a:hlinkClick r:id="rId2" tgtFrame="&quot;_blank&quot;"/>
            <a:extLst>
              <a:ext uri="{FF2B5EF4-FFF2-40B4-BE49-F238E27FC236}">
                <a16:creationId xmlns:a16="http://schemas.microsoft.com/office/drawing/2014/main" id="{67B16B0F-E891-4A8C-A335-D61ED24F4EC4}"/>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1513490" y="0"/>
            <a:ext cx="9191296" cy="6858000"/>
          </a:xfrm>
          <a:prstGeom prst="rect">
            <a:avLst/>
          </a:prstGeom>
          <a:noFill/>
        </p:spPr>
      </p:pic>
    </p:spTree>
    <p:extLst>
      <p:ext uri="{BB962C8B-B14F-4D97-AF65-F5344CB8AC3E}">
        <p14:creationId xmlns:p14="http://schemas.microsoft.com/office/powerpoint/2010/main" val="940683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748F3D0F-191C-4903-A63C-B6185C362D1C}"/>
              </a:ext>
            </a:extLst>
          </p:cNvPr>
          <p:cNvSpPr>
            <a:spLocks noGrp="1"/>
          </p:cNvSpPr>
          <p:nvPr>
            <p:ph idx="1"/>
          </p:nvPr>
        </p:nvSpPr>
        <p:spPr>
          <a:xfrm>
            <a:off x="838200" y="801857"/>
            <a:ext cx="10515600" cy="5359791"/>
          </a:xfrm>
        </p:spPr>
        <p:txBody>
          <a:bodyPr>
            <a:normAutofit/>
          </a:bodyPr>
          <a:lstStyle/>
          <a:p>
            <a:r>
              <a:rPr lang="es-MX" sz="2400" dirty="0"/>
              <a:t>La Materia Orgánica que resulta del proceso de descomposición de vegetales y de materia animal a través de la acción de microorganismos, formándose así el HUMUS, que es la fracción más estable de la Materia Orgánica. </a:t>
            </a:r>
          </a:p>
          <a:p>
            <a:r>
              <a:rPr lang="es-MX" sz="2400" dirty="0"/>
              <a:t>La materia orgánica es la principal reserva de nutrientes en el suelo, ella provee un nicho natural para millones de criaturas microscópicas necesarias para la vida de las plantas. La acción digestiva de los microorganismos ayuda a producir ácidos húmicos, fúlvicos e </a:t>
            </a:r>
            <a:r>
              <a:rPr lang="es-MX" sz="2400" dirty="0" err="1"/>
              <a:t>himatomelánicos</a:t>
            </a:r>
            <a:r>
              <a:rPr lang="es-MX" sz="2400" dirty="0"/>
              <a:t> así como ácidos carboxílicos, que favorecen la </a:t>
            </a:r>
            <a:r>
              <a:rPr lang="es-MX" sz="2400" dirty="0" err="1"/>
              <a:t>descompactación</a:t>
            </a:r>
            <a:r>
              <a:rPr lang="es-MX" sz="2400" dirty="0"/>
              <a:t> y solubilizan minerales, y que sirven a su vez como nutrientes vegetales. </a:t>
            </a:r>
          </a:p>
          <a:p>
            <a:r>
              <a:rPr lang="es-MX" sz="2400" dirty="0"/>
              <a:t>La Materia Orgánica favorece la cobertura vegetal, y es así como una lluvia de 10 </a:t>
            </a:r>
            <a:r>
              <a:rPr lang="es-MX" sz="2400" dirty="0" err="1"/>
              <a:t>mm.</a:t>
            </a:r>
            <a:r>
              <a:rPr lang="es-MX" sz="2400" dirty="0"/>
              <a:t> sobre un suelo cubierto rico en humus provoca apenas un pequeño escurrimiento, mientras que una lluvia de 5 </a:t>
            </a:r>
            <a:r>
              <a:rPr lang="es-MX" sz="2400" dirty="0" err="1"/>
              <a:t>mm.</a:t>
            </a:r>
            <a:r>
              <a:rPr lang="es-MX" sz="2400" dirty="0"/>
              <a:t> sobre una tierra pobre en humus causa erosión y algunos cauces de corrientes en áreas con pendiente. </a:t>
            </a:r>
          </a:p>
          <a:p>
            <a:endParaRPr lang="es-MX" sz="2000" dirty="0"/>
          </a:p>
        </p:txBody>
      </p:sp>
    </p:spTree>
    <p:extLst>
      <p:ext uri="{BB962C8B-B14F-4D97-AF65-F5344CB8AC3E}">
        <p14:creationId xmlns:p14="http://schemas.microsoft.com/office/powerpoint/2010/main" val="2410423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D9834EC-3212-4C64-8F46-CB9DAB150E29}"/>
              </a:ext>
            </a:extLst>
          </p:cNvPr>
          <p:cNvSpPr>
            <a:spLocks noGrp="1"/>
          </p:cNvSpPr>
          <p:nvPr>
            <p:ph idx="1"/>
          </p:nvPr>
        </p:nvSpPr>
        <p:spPr>
          <a:xfrm>
            <a:off x="838200" y="1493119"/>
            <a:ext cx="10515600" cy="3871762"/>
          </a:xfrm>
        </p:spPr>
        <p:txBody>
          <a:bodyPr>
            <a:normAutofit/>
          </a:bodyPr>
          <a:lstStyle/>
          <a:p>
            <a:r>
              <a:rPr lang="es-MX" sz="2000" dirty="0"/>
              <a:t>La Materia Orgánica previene los cambios rápidos en la acidez o alcalinidad del suelo (pH alto o bajo). A esta función se le denomina "amortiguador o buffer". Si el suelo es alcalino, la materia orgánica permite que los microorganismos trabajen y desarrollen las plantas. Los niveles óptimos de Materia Orgánica contenido en el suelo deben ser de 3,5 a 7%, dependiendo del suelo. </a:t>
            </a:r>
          </a:p>
          <a:p>
            <a:r>
              <a:rPr lang="es-MX" sz="2000" dirty="0"/>
              <a:t>Estos niveles son los rangos necesarios en un área productiva, pero no indica su disponibilidad. La calidad y disponibilidad de la Materia Orgánica es más importante que la cantidad. Es mejor poca Materia Orgánica disponible, que mucha cruda sin transformar. Además, en ella se dan procesos de desarrollo de Microorganismos que, a la vez que forman sus comunidades, descomponen y fortalecen al suelo. </a:t>
            </a:r>
          </a:p>
          <a:p>
            <a:r>
              <a:rPr lang="es-MX" sz="2000" dirty="0"/>
              <a:t>Los Minerales van formando el suelo gracias a varios fenómenos: erosión de roca Madre por viento y lluvia, cambios bruscos de temperatura, sedimentaciones, escorrentías, erupciones volcánicas y procesos biológicos de microorganismos y vegetales.</a:t>
            </a:r>
          </a:p>
          <a:p>
            <a:endParaRPr lang="es-MX" sz="2000" dirty="0"/>
          </a:p>
        </p:txBody>
      </p:sp>
    </p:spTree>
    <p:extLst>
      <p:ext uri="{BB962C8B-B14F-4D97-AF65-F5344CB8AC3E}">
        <p14:creationId xmlns:p14="http://schemas.microsoft.com/office/powerpoint/2010/main" val="1246890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0D8F8E07-B336-432C-9207-9C277B2AFAF3}"/>
              </a:ext>
            </a:extLst>
          </p:cNvPr>
          <p:cNvSpPr>
            <a:spLocks noGrp="1"/>
          </p:cNvSpPr>
          <p:nvPr>
            <p:ph idx="1"/>
          </p:nvPr>
        </p:nvSpPr>
        <p:spPr>
          <a:xfrm>
            <a:off x="838200" y="506437"/>
            <a:ext cx="10515600" cy="5422725"/>
          </a:xfrm>
        </p:spPr>
        <p:txBody>
          <a:bodyPr>
            <a:normAutofit lnSpcReduction="10000"/>
          </a:bodyPr>
          <a:lstStyle/>
          <a:p>
            <a:r>
              <a:rPr lang="es-MX" sz="2000" dirty="0"/>
              <a:t>Los Minerales van formando el suelo gracias a varios fenómenos: erosión de roca Madre por viento y lluvia, cambios bruscos de temperatura, sedimentaciones, escorrentías, erupciones volcánicas y procesos biológicos de microorganismos y vegetales.</a:t>
            </a:r>
          </a:p>
          <a:p>
            <a:r>
              <a:rPr lang="es-MX" sz="2000" dirty="0"/>
              <a:t>Los elementos necesarios para el crecimiento de las plantas son provistos por la fracción final del suelo que resulta de la lenta descomposición de las rocas el agua y el aire. Existen muchos elementos en el suelo saludable. El principal alimento de las plantas contiene los siguientes elementos: </a:t>
            </a:r>
          </a:p>
          <a:p>
            <a:r>
              <a:rPr lang="es-MX" sz="2000" dirty="0"/>
              <a:t>Fósforo, potasio, calcio, magnesio, azufre, molibdeno, boro, carbono, hidrógeno, oxígeno, nitrógeno, además de varios elementos más llamados Minerales Traza. </a:t>
            </a:r>
          </a:p>
          <a:p>
            <a:r>
              <a:rPr lang="es-MX" sz="2000" dirty="0"/>
              <a:t>Los minerales traza son aquellos Minerales del suelo que ayudan en el desarrollo normal de las plantas, aunque en pequeñas cantidades, su ausencia del suelo puede ser un factor límite para la producción de los cultivos. Por ejemplo, la ausencia de boro causa disturbios en la floración de la mayoría de las plantas. Algunos de los elementos requeridos en pequeñas cantidades son: hierro, cobre, magnesio, zinc, boro, molibdeno, titanio, cobalto, selenio, además de tierras "raras" como el lantano, europio, samario y una gran variedad de elementos. </a:t>
            </a:r>
          </a:p>
          <a:p>
            <a:r>
              <a:rPr lang="es-MX" sz="2000" dirty="0"/>
              <a:t>La agricultura química-convencional desprecia estos elementos que difícilmente puede manejarlos al costo y con la eficiencia de la comunidad de Microorganismos, Materia Orgánica y minerales, nuestra "tres emes".</a:t>
            </a:r>
          </a:p>
          <a:p>
            <a:endParaRPr lang="es-MX" sz="1500" dirty="0"/>
          </a:p>
        </p:txBody>
      </p:sp>
    </p:spTree>
    <p:extLst>
      <p:ext uri="{BB962C8B-B14F-4D97-AF65-F5344CB8AC3E}">
        <p14:creationId xmlns:p14="http://schemas.microsoft.com/office/powerpoint/2010/main" val="2323943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6F3EE62-A37B-4878-86A2-9D2129484EDF}"/>
              </a:ext>
            </a:extLst>
          </p:cNvPr>
          <p:cNvSpPr>
            <a:spLocks noGrp="1"/>
          </p:cNvSpPr>
          <p:nvPr>
            <p:ph type="title"/>
          </p:nvPr>
        </p:nvSpPr>
        <p:spPr>
          <a:xfrm>
            <a:off x="838200" y="631825"/>
            <a:ext cx="10515600" cy="1325563"/>
          </a:xfrm>
        </p:spPr>
        <p:txBody>
          <a:bodyPr>
            <a:normAutofit/>
          </a:bodyPr>
          <a:lstStyle/>
          <a:p>
            <a:r>
              <a:rPr lang="es-MX" dirty="0"/>
              <a:t>MICROORGANISMOS (Amigos </a:t>
            </a:r>
            <a:r>
              <a:rPr lang="es-MX" dirty="0" smtClean="0"/>
              <a:t>pequeños</a:t>
            </a:r>
            <a:r>
              <a:rPr lang="es-MX" dirty="0"/>
              <a:t>)</a:t>
            </a:r>
            <a:br>
              <a:rPr lang="es-MX" dirty="0"/>
            </a:br>
            <a:endParaRPr lang="es-MX" dirty="0"/>
          </a:p>
        </p:txBody>
      </p:sp>
      <p:sp>
        <p:nvSpPr>
          <p:cNvPr id="3" name="Marcador de contenido 2">
            <a:extLst>
              <a:ext uri="{FF2B5EF4-FFF2-40B4-BE49-F238E27FC236}">
                <a16:creationId xmlns:a16="http://schemas.microsoft.com/office/drawing/2014/main" id="{DEBAB97F-DE2C-483F-A7DD-3AD2CBCF0AD8}"/>
              </a:ext>
            </a:extLst>
          </p:cNvPr>
          <p:cNvSpPr>
            <a:spLocks noGrp="1"/>
          </p:cNvSpPr>
          <p:nvPr>
            <p:ph idx="1"/>
          </p:nvPr>
        </p:nvSpPr>
        <p:spPr>
          <a:xfrm>
            <a:off x="838200" y="2057400"/>
            <a:ext cx="10515600" cy="3871762"/>
          </a:xfrm>
        </p:spPr>
        <p:txBody>
          <a:bodyPr>
            <a:normAutofit/>
          </a:bodyPr>
          <a:lstStyle/>
          <a:p>
            <a:r>
              <a:rPr lang="es-MX" sz="2400" dirty="0"/>
              <a:t>Que comen los microorganismos:</a:t>
            </a:r>
          </a:p>
          <a:p>
            <a:r>
              <a:rPr lang="es-MX" sz="2400" dirty="0"/>
              <a:t>Fibras solubles, azucares, aminoácidos, ácidos orgánicos, mucílagos y minerales</a:t>
            </a:r>
          </a:p>
          <a:p>
            <a:r>
              <a:rPr lang="es-MX" sz="2400" dirty="0"/>
              <a:t>Nuestro cuerpo hay 3 a 5 % de ellos </a:t>
            </a:r>
          </a:p>
          <a:p>
            <a:r>
              <a:rPr lang="es-MX" sz="2400" dirty="0"/>
              <a:t>Dar de comer a nuestros amigos pequeños y para nosotros</a:t>
            </a:r>
          </a:p>
          <a:p>
            <a:r>
              <a:rPr lang="es-MX" sz="2400" dirty="0"/>
              <a:t>Si nos alimentamos con productos sintéticos como:  hormonas, con preservadores, con pesticidas, azúcar y sal refinada, embutidos, etc.</a:t>
            </a:r>
          </a:p>
          <a:p>
            <a:r>
              <a:rPr lang="es-MX" sz="2400" dirty="0"/>
              <a:t>Así será su tipo y calidad de nuestros microorganismos</a:t>
            </a:r>
          </a:p>
          <a:p>
            <a:endParaRPr lang="es-MX" sz="2400" dirty="0"/>
          </a:p>
        </p:txBody>
      </p:sp>
    </p:spTree>
    <p:extLst>
      <p:ext uri="{BB962C8B-B14F-4D97-AF65-F5344CB8AC3E}">
        <p14:creationId xmlns:p14="http://schemas.microsoft.com/office/powerpoint/2010/main" val="3557615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E1254CD6-86D6-403F-940F-E5D555829730}"/>
              </a:ext>
            </a:extLst>
          </p:cNvPr>
          <p:cNvSpPr>
            <a:spLocks noGrp="1"/>
          </p:cNvSpPr>
          <p:nvPr>
            <p:ph idx="1"/>
          </p:nvPr>
        </p:nvSpPr>
        <p:spPr>
          <a:xfrm>
            <a:off x="838200" y="604911"/>
            <a:ext cx="10515600" cy="5795889"/>
          </a:xfrm>
        </p:spPr>
        <p:txBody>
          <a:bodyPr>
            <a:normAutofit/>
          </a:bodyPr>
          <a:lstStyle/>
          <a:p>
            <a:pPr marL="0" indent="0">
              <a:buNone/>
            </a:pPr>
            <a:r>
              <a:rPr lang="es-MX" sz="3600" dirty="0"/>
              <a:t>¿Que sucede en el suelo si también usamos pesticidas = venenos y fertilizantes químicos? </a:t>
            </a:r>
          </a:p>
          <a:p>
            <a:pPr marL="0" indent="0">
              <a:buNone/>
            </a:pPr>
            <a:endParaRPr lang="es-MX" sz="2200" dirty="0"/>
          </a:p>
          <a:p>
            <a:r>
              <a:rPr lang="es-MX" sz="2400" dirty="0"/>
              <a:t>Aparecen Bio indicadores:</a:t>
            </a:r>
          </a:p>
          <a:p>
            <a:r>
              <a:rPr lang="es-MX" sz="2400" dirty="0"/>
              <a:t>Presencia de enfermedades</a:t>
            </a:r>
          </a:p>
          <a:p>
            <a:r>
              <a:rPr lang="es-MX" sz="2400" dirty="0"/>
              <a:t>Presencia de insectos plaga</a:t>
            </a:r>
          </a:p>
          <a:p>
            <a:r>
              <a:rPr lang="es-MX" sz="2400" dirty="0"/>
              <a:t>PH acido, salinidad, compactación de suelo, falta de oxígeno, Intoxicación por venenos (contaminación con metales pesados), ausencia de bases (P, K, Ca, Mg, etc.), desmineralización, falta de M.O., Presencia de Insectos plaga, Ausencia de Microbioma Benéfica, Aparición de patógenos oportunistas como Fusarium, </a:t>
            </a:r>
            <a:r>
              <a:rPr lang="es-MX" sz="2400" dirty="0" err="1"/>
              <a:t>Phitophthora</a:t>
            </a:r>
            <a:r>
              <a:rPr lang="es-MX" sz="2400" dirty="0"/>
              <a:t>, </a:t>
            </a:r>
            <a:r>
              <a:rPr lang="es-MX" sz="2400" dirty="0" err="1"/>
              <a:t>Alternaria</a:t>
            </a:r>
            <a:r>
              <a:rPr lang="es-MX" sz="2400" dirty="0"/>
              <a:t>, Roya, etc.</a:t>
            </a:r>
          </a:p>
          <a:p>
            <a:endParaRPr lang="es-MX" sz="2200" dirty="0"/>
          </a:p>
        </p:txBody>
      </p:sp>
    </p:spTree>
    <p:extLst>
      <p:ext uri="{BB962C8B-B14F-4D97-AF65-F5344CB8AC3E}">
        <p14:creationId xmlns:p14="http://schemas.microsoft.com/office/powerpoint/2010/main" val="1327354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F83C4932-2BE4-42F1-A010-444886077F7C}"/>
              </a:ext>
            </a:extLst>
          </p:cNvPr>
          <p:cNvSpPr>
            <a:spLocks noGrp="1"/>
          </p:cNvSpPr>
          <p:nvPr>
            <p:ph idx="1"/>
          </p:nvPr>
        </p:nvSpPr>
        <p:spPr>
          <a:xfrm>
            <a:off x="838200" y="2057400"/>
            <a:ext cx="10515600" cy="3871762"/>
          </a:xfrm>
        </p:spPr>
        <p:txBody>
          <a:bodyPr>
            <a:normAutofit/>
          </a:bodyPr>
          <a:lstStyle/>
          <a:p>
            <a:pPr marL="0" indent="0">
              <a:buNone/>
            </a:pPr>
            <a:r>
              <a:rPr lang="es-MX" sz="2400" dirty="0"/>
              <a:t>Las plantas no basan su relación con sus parásitos en la RESISTENCIA; lo hacen a través de la TOLERANCIA. Todas las plantas que existen en la Naturaleza desarrollaron mecanismos de defensa contra sus parásitos buscando el equilibrio necesario para la coexistencia y la coevolución de las especies.</a:t>
            </a:r>
          </a:p>
          <a:p>
            <a:endParaRPr lang="es-MX" sz="2400" dirty="0"/>
          </a:p>
        </p:txBody>
      </p:sp>
    </p:spTree>
    <p:extLst>
      <p:ext uri="{BB962C8B-B14F-4D97-AF65-F5344CB8AC3E}">
        <p14:creationId xmlns:p14="http://schemas.microsoft.com/office/powerpoint/2010/main" val="3413153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DB9D6386-D6A7-44C6-A42B-FFC96ACEDA45}"/>
              </a:ext>
            </a:extLst>
          </p:cNvPr>
          <p:cNvSpPr>
            <a:spLocks noGrp="1"/>
          </p:cNvSpPr>
          <p:nvPr>
            <p:ph idx="1"/>
          </p:nvPr>
        </p:nvSpPr>
        <p:spPr>
          <a:xfrm>
            <a:off x="838200" y="590843"/>
            <a:ext cx="10515600" cy="5753686"/>
          </a:xfrm>
        </p:spPr>
        <p:txBody>
          <a:bodyPr>
            <a:normAutofit/>
          </a:bodyPr>
          <a:lstStyle/>
          <a:p>
            <a:r>
              <a:rPr lang="es-MX" sz="2400" dirty="0"/>
              <a:t>La Agricultura Convencional le dio al traste a estos mecanismos de diferentes maneras.</a:t>
            </a:r>
          </a:p>
          <a:p>
            <a:r>
              <a:rPr lang="es-MX" sz="2400" dirty="0"/>
              <a:t>A) Redujo la variabilidad genética de las plantas durante su proceso de domesticación para convertirlas en lo que hoy son. Una parte importante de los genes de tolerancia se perdieron en este proceso: esto se llama erosión genética</a:t>
            </a:r>
          </a:p>
          <a:p>
            <a:r>
              <a:rPr lang="es-MX" sz="2400" dirty="0"/>
              <a:t>B) Redujo el concepto del suelo a un mero soporte mecánico para las plantas, restando importancia a la materia orgánica, los minerales y la diversidad biológica</a:t>
            </a:r>
          </a:p>
          <a:p>
            <a:r>
              <a:rPr lang="es-MX" sz="2400" dirty="0"/>
              <a:t>C) Minimizó las necesidades minerales de las plantas a la fórmula NPK; sólo el paso del tiempo y la desmineralización de los suelos les obligó a consideras al S-Mg-Ca. Y ahora ante la situación extremas de desmineralización de los suelos se reconoce la necesidad de aportar micro elementos con Fe, Mb, Zn, B, etc.</a:t>
            </a:r>
          </a:p>
          <a:p>
            <a:r>
              <a:rPr lang="es-MX" sz="2400" dirty="0"/>
              <a:t> Por supuesto jamás han considerado que elementos como yodo, flúor y otros más, aunque no son esenciales para las plantas, lo son para los animales y el hombre que nos alimentamos de los vegetales y deberíamos de obtenerlos de lo que comemos.</a:t>
            </a:r>
          </a:p>
          <a:p>
            <a:endParaRPr lang="es-MX" sz="1700" dirty="0"/>
          </a:p>
        </p:txBody>
      </p:sp>
    </p:spTree>
    <p:extLst>
      <p:ext uri="{BB962C8B-B14F-4D97-AF65-F5344CB8AC3E}">
        <p14:creationId xmlns:p14="http://schemas.microsoft.com/office/powerpoint/2010/main" val="3838634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1986B5D-0385-425A-B90D-E422D394B706}"/>
              </a:ext>
            </a:extLst>
          </p:cNvPr>
          <p:cNvSpPr>
            <a:spLocks noGrp="1"/>
          </p:cNvSpPr>
          <p:nvPr>
            <p:ph type="title"/>
          </p:nvPr>
        </p:nvSpPr>
        <p:spPr>
          <a:xfrm>
            <a:off x="838200" y="631825"/>
            <a:ext cx="10515600" cy="1325563"/>
          </a:xfrm>
        </p:spPr>
        <p:txBody>
          <a:bodyPr>
            <a:normAutofit/>
          </a:bodyPr>
          <a:lstStyle/>
          <a:p>
            <a:r>
              <a:rPr lang="es-MX" b="1" dirty="0"/>
              <a:t>RESUMEN </a:t>
            </a:r>
            <a:br>
              <a:rPr lang="es-MX" b="1" dirty="0"/>
            </a:br>
            <a:endParaRPr lang="en-US" dirty="0"/>
          </a:p>
        </p:txBody>
      </p:sp>
      <p:sp>
        <p:nvSpPr>
          <p:cNvPr id="3" name="Marcador de contenido 2">
            <a:extLst>
              <a:ext uri="{FF2B5EF4-FFF2-40B4-BE49-F238E27FC236}">
                <a16:creationId xmlns:a16="http://schemas.microsoft.com/office/drawing/2014/main" id="{F465FA2C-A2C9-4897-9CA1-E9427D547403}"/>
              </a:ext>
            </a:extLst>
          </p:cNvPr>
          <p:cNvSpPr>
            <a:spLocks noGrp="1"/>
          </p:cNvSpPr>
          <p:nvPr>
            <p:ph idx="1"/>
          </p:nvPr>
        </p:nvSpPr>
        <p:spPr>
          <a:xfrm>
            <a:off x="838200" y="2057400"/>
            <a:ext cx="10515600" cy="3871762"/>
          </a:xfrm>
        </p:spPr>
        <p:txBody>
          <a:bodyPr>
            <a:normAutofit/>
          </a:bodyPr>
          <a:lstStyle/>
          <a:p>
            <a:pPr marL="457200" indent="-457200"/>
            <a:r>
              <a:rPr lang="es-MX" sz="2400" dirty="0"/>
              <a:t>Las plantas, todas ellas, poseen mecanismos de defensa contra sus parásitos que se expresan como TOLERANCIA. Así convive con ellos y ambas partes sobreviven.</a:t>
            </a:r>
          </a:p>
          <a:p>
            <a:pPr marL="457200" indent="-457200"/>
            <a:r>
              <a:rPr lang="es-MX" sz="2400" dirty="0"/>
              <a:t>La erosión genética de las plantas cultivadas, la reducción de los contenidos de materia orgánica del suelo, su desmineralización y el empobrecimiento de la diversidad biológica, impiden que los cultivos expresen su capacidad para tolerar a sus parásitos.</a:t>
            </a:r>
          </a:p>
          <a:p>
            <a:endParaRPr lang="en-US" sz="2400" dirty="0"/>
          </a:p>
        </p:txBody>
      </p:sp>
    </p:spTree>
    <p:extLst>
      <p:ext uri="{BB962C8B-B14F-4D97-AF65-F5344CB8AC3E}">
        <p14:creationId xmlns:p14="http://schemas.microsoft.com/office/powerpoint/2010/main" val="1876265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386171-E87D-46AB-8718-4CE2A88748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6">
            <a:extLst>
              <a:ext uri="{FF2B5EF4-FFF2-40B4-BE49-F238E27FC236}">
                <a16:creationId xmlns:a16="http://schemas.microsoft.com/office/drawing/2014/main" id="{207CB456-8849-413C-8210-B663779A32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13936D-D1EB-4E42-A97F-942BA1F3DF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AD81BAE-FF57-43B9-818D-4D0CF903019E}"/>
              </a:ext>
            </a:extLst>
          </p:cNvPr>
          <p:cNvSpPr>
            <a:spLocks noGrp="1"/>
          </p:cNvSpPr>
          <p:nvPr>
            <p:ph type="title"/>
          </p:nvPr>
        </p:nvSpPr>
        <p:spPr>
          <a:xfrm>
            <a:off x="1524000" y="1376362"/>
            <a:ext cx="9144000" cy="2603274"/>
          </a:xfrm>
        </p:spPr>
        <p:txBody>
          <a:bodyPr vert="horz" lIns="91440" tIns="45720" rIns="91440" bIns="45720" rtlCol="0" anchor="b">
            <a:normAutofit/>
          </a:bodyPr>
          <a:lstStyle/>
          <a:p>
            <a:pPr algn="ctr"/>
            <a:r>
              <a:rPr lang="en-US" sz="4600" dirty="0" err="1" smtClean="0"/>
              <a:t>Algunos</a:t>
            </a:r>
            <a:r>
              <a:rPr lang="en-US" sz="4600" kern="1200" dirty="0" smtClean="0">
                <a:solidFill>
                  <a:schemeClr val="tx1"/>
                </a:solidFill>
                <a:latin typeface="+mj-lt"/>
                <a:ea typeface="+mj-ea"/>
                <a:cs typeface="+mj-cs"/>
              </a:rPr>
              <a:t> </a:t>
            </a:r>
            <a:r>
              <a:rPr lang="en-US" sz="4600" kern="1200" dirty="0" err="1">
                <a:solidFill>
                  <a:schemeClr val="tx1"/>
                </a:solidFill>
                <a:latin typeface="+mj-lt"/>
                <a:ea typeface="+mj-ea"/>
                <a:cs typeface="+mj-cs"/>
              </a:rPr>
              <a:t>insectos</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plaga</a:t>
            </a:r>
            <a:r>
              <a:rPr lang="en-US" sz="4600" kern="1200" dirty="0">
                <a:solidFill>
                  <a:schemeClr val="tx1"/>
                </a:solidFill>
                <a:latin typeface="+mj-lt"/>
                <a:ea typeface="+mj-ea"/>
                <a:cs typeface="+mj-cs"/>
              </a:rPr>
              <a:t> </a:t>
            </a:r>
            <a:r>
              <a:rPr lang="en-US" sz="4600" kern="1200" dirty="0" err="1" smtClean="0">
                <a:solidFill>
                  <a:schemeClr val="tx1"/>
                </a:solidFill>
                <a:latin typeface="+mj-lt"/>
                <a:ea typeface="+mj-ea"/>
                <a:cs typeface="+mj-cs"/>
              </a:rPr>
              <a:t>en</a:t>
            </a:r>
            <a:r>
              <a:rPr lang="en-US" sz="4600" kern="1200" dirty="0" smtClean="0">
                <a:solidFill>
                  <a:schemeClr val="tx1"/>
                </a:solidFill>
                <a:latin typeface="+mj-lt"/>
                <a:ea typeface="+mj-ea"/>
                <a:cs typeface="+mj-cs"/>
              </a:rPr>
              <a:t> </a:t>
            </a:r>
            <a:r>
              <a:rPr lang="en-US" sz="4600" kern="1200" dirty="0" err="1" smtClean="0">
                <a:solidFill>
                  <a:schemeClr val="tx1"/>
                </a:solidFill>
                <a:latin typeface="+mj-lt"/>
                <a:ea typeface="+mj-ea"/>
                <a:cs typeface="+mj-cs"/>
              </a:rPr>
              <a:t>bamb</a:t>
            </a:r>
            <a:r>
              <a:rPr lang="en-US" sz="4600" dirty="0" err="1"/>
              <a:t>ú</a:t>
            </a:r>
            <a:r>
              <a:rPr lang="en-US" sz="4600" kern="1200" dirty="0" smtClean="0">
                <a:solidFill>
                  <a:schemeClr val="tx1"/>
                </a:solidFill>
                <a:latin typeface="+mj-lt"/>
                <a:ea typeface="+mj-ea"/>
                <a:cs typeface="+mj-cs"/>
              </a:rPr>
              <a:t> y </a:t>
            </a:r>
            <a:r>
              <a:rPr lang="en-US" sz="4600" kern="1200" dirty="0" err="1">
                <a:solidFill>
                  <a:schemeClr val="tx1"/>
                </a:solidFill>
                <a:latin typeface="+mj-lt"/>
                <a:ea typeface="+mj-ea"/>
                <a:cs typeface="+mj-cs"/>
              </a:rPr>
              <a:t>como</a:t>
            </a:r>
            <a:r>
              <a:rPr lang="en-US" sz="4600" kern="1200" dirty="0">
                <a:solidFill>
                  <a:schemeClr val="tx1"/>
                </a:solidFill>
                <a:latin typeface="+mj-lt"/>
                <a:ea typeface="+mj-ea"/>
                <a:cs typeface="+mj-cs"/>
              </a:rPr>
              <a:t> </a:t>
            </a:r>
            <a:r>
              <a:rPr lang="en-US" sz="4600" kern="1200" dirty="0" err="1">
                <a:solidFill>
                  <a:schemeClr val="tx1"/>
                </a:solidFill>
                <a:latin typeface="+mj-lt"/>
                <a:ea typeface="+mj-ea"/>
                <a:cs typeface="+mj-cs"/>
              </a:rPr>
              <a:t>controlarlos</a:t>
            </a:r>
            <a:r>
              <a:rPr lang="en-US" sz="4600" kern="1200" dirty="0">
                <a:solidFill>
                  <a:schemeClr val="tx1"/>
                </a:solidFill>
                <a:latin typeface="+mj-lt"/>
                <a:ea typeface="+mj-ea"/>
                <a:cs typeface="+mj-cs"/>
              </a:rPr>
              <a:t> con </a:t>
            </a:r>
            <a:r>
              <a:rPr lang="en-US" sz="4600" kern="1200" dirty="0" err="1">
                <a:solidFill>
                  <a:schemeClr val="tx1"/>
                </a:solidFill>
                <a:latin typeface="+mj-lt"/>
                <a:ea typeface="+mj-ea"/>
                <a:cs typeface="+mj-cs"/>
              </a:rPr>
              <a:t>productos</a:t>
            </a:r>
            <a:r>
              <a:rPr lang="en-US" sz="4600" kern="1200" dirty="0">
                <a:solidFill>
                  <a:schemeClr val="tx1"/>
                </a:solidFill>
                <a:latin typeface="+mj-lt"/>
                <a:ea typeface="+mj-ea"/>
                <a:cs typeface="+mj-cs"/>
              </a:rPr>
              <a:t> bioracionales </a:t>
            </a:r>
            <a:r>
              <a:rPr lang="en-US" sz="4600" dirty="0" smtClean="0"/>
              <a:t>o </a:t>
            </a:r>
            <a:r>
              <a:rPr lang="en-US" sz="4600" kern="1200" dirty="0" err="1" smtClean="0">
                <a:solidFill>
                  <a:schemeClr val="tx1"/>
                </a:solidFill>
                <a:latin typeface="+mj-lt"/>
                <a:ea typeface="+mj-ea"/>
                <a:cs typeface="+mj-cs"/>
              </a:rPr>
              <a:t>biológicos</a:t>
            </a:r>
            <a:r>
              <a:rPr lang="en-US" sz="4600" kern="1200" dirty="0">
                <a:solidFill>
                  <a:schemeClr val="tx1"/>
                </a:solidFill>
                <a:latin typeface="+mj-lt"/>
                <a:ea typeface="+mj-ea"/>
                <a:cs typeface="+mj-cs"/>
              </a:rPr>
              <a:t>:</a:t>
            </a:r>
          </a:p>
        </p:txBody>
      </p:sp>
    </p:spTree>
    <p:extLst>
      <p:ext uri="{BB962C8B-B14F-4D97-AF65-F5344CB8AC3E}">
        <p14:creationId xmlns:p14="http://schemas.microsoft.com/office/powerpoint/2010/main" val="2065308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8B6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5554383-98AF-4A47-BB65-705FAAA4BE6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Marcador de contenido 4">
            <a:extLst>
              <a:ext uri="{FF2B5EF4-FFF2-40B4-BE49-F238E27FC236}">
                <a16:creationId xmlns:a16="http://schemas.microsoft.com/office/drawing/2014/main" id="{714F533C-A3DE-4D1C-8C2C-5A0EEF0D64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6181" y="1221255"/>
            <a:ext cx="5462546" cy="4459221"/>
          </a:xfrm>
          <a:prstGeom prst="rect">
            <a:avLst/>
          </a:prstGeom>
        </p:spPr>
      </p:pic>
    </p:spTree>
    <p:extLst>
      <p:ext uri="{BB962C8B-B14F-4D97-AF65-F5344CB8AC3E}">
        <p14:creationId xmlns:p14="http://schemas.microsoft.com/office/powerpoint/2010/main" val="2941710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3C4C720A-2F75-4841-A61C-A0EB3F992C12}"/>
              </a:ext>
            </a:extLst>
          </p:cNvPr>
          <p:cNvGraphicFramePr>
            <a:graphicFrameLocks noGrp="1"/>
          </p:cNvGraphicFramePr>
          <p:nvPr>
            <p:ph idx="1"/>
            <p:extLst>
              <p:ext uri="{D42A27DB-BD31-4B8C-83A1-F6EECF244321}">
                <p14:modId xmlns:p14="http://schemas.microsoft.com/office/powerpoint/2010/main" val="4247426069"/>
              </p:ext>
            </p:extLst>
          </p:nvPr>
        </p:nvGraphicFramePr>
        <p:xfrm>
          <a:off x="0" y="0"/>
          <a:ext cx="12258261" cy="6949440"/>
        </p:xfrm>
        <a:graphic>
          <a:graphicData uri="http://schemas.openxmlformats.org/drawingml/2006/table">
            <a:tbl>
              <a:tblPr firstRow="1" bandRow="1">
                <a:tableStyleId>{0505E3EF-67EA-436B-97B2-0124C06EBD24}</a:tableStyleId>
              </a:tblPr>
              <a:tblGrid>
                <a:gridCol w="4542183">
                  <a:extLst>
                    <a:ext uri="{9D8B030D-6E8A-4147-A177-3AD203B41FA5}">
                      <a16:colId xmlns:a16="http://schemas.microsoft.com/office/drawing/2014/main" val="3396408281"/>
                    </a:ext>
                  </a:extLst>
                </a:gridCol>
                <a:gridCol w="3505200">
                  <a:extLst>
                    <a:ext uri="{9D8B030D-6E8A-4147-A177-3AD203B41FA5}">
                      <a16:colId xmlns:a16="http://schemas.microsoft.com/office/drawing/2014/main" val="2122961821"/>
                    </a:ext>
                  </a:extLst>
                </a:gridCol>
                <a:gridCol w="4210878">
                  <a:extLst>
                    <a:ext uri="{9D8B030D-6E8A-4147-A177-3AD203B41FA5}">
                      <a16:colId xmlns:a16="http://schemas.microsoft.com/office/drawing/2014/main" val="3277811372"/>
                    </a:ext>
                  </a:extLst>
                </a:gridCol>
              </a:tblGrid>
              <a:tr h="370840">
                <a:tc>
                  <a:txBody>
                    <a:bodyPr/>
                    <a:lstStyle/>
                    <a:p>
                      <a:r>
                        <a:rPr lang="es-MX" sz="1800" b="1" kern="1200" dirty="0">
                          <a:effectLst/>
                        </a:rPr>
                        <a:t>Picudo del </a:t>
                      </a:r>
                      <a:r>
                        <a:rPr lang="es-MX" sz="1800" b="1" kern="1200" dirty="0" smtClean="0">
                          <a:effectLst/>
                        </a:rPr>
                        <a:t>bambú</a:t>
                      </a:r>
                      <a:endParaRPr lang="es-MX" b="1" dirty="0"/>
                    </a:p>
                  </a:txBody>
                  <a:tcPr/>
                </a:tc>
                <a:tc>
                  <a:txBody>
                    <a:bodyPr/>
                    <a:lstStyle/>
                    <a:p>
                      <a:r>
                        <a:rPr lang="es-MX" sz="1800" b="0" kern="1200" dirty="0">
                          <a:effectLst/>
                        </a:rPr>
                        <a:t>Insecto color negro de hábitos nocturnos raspa y perfora la base de la tallo opositando al eclosionar las larvas consumen el interior del mismo, puede ser vector de varias enfermedades asociado principalmente con Fusarium y </a:t>
                      </a:r>
                      <a:r>
                        <a:rPr lang="es-MX" sz="1800" b="0" kern="1200" dirty="0" err="1">
                          <a:effectLst/>
                        </a:rPr>
                        <a:t>Erwinia</a:t>
                      </a:r>
                      <a:r>
                        <a:rPr lang="es-MX" sz="1800" b="0" kern="1200" dirty="0">
                          <a:effectLst/>
                        </a:rPr>
                        <a:t>, se refugia en las axilas de las hoja </a:t>
                      </a:r>
                      <a:endParaRPr lang="es-MX"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b="0" kern="1200">
                          <a:effectLst/>
                        </a:rPr>
                        <a:t>Metharrizum anisopilia, Bauveria basiana                Nematodos: Steinernema y Heterorhaditis Bt,Verticullum,Crissopas, Trichogrammas,catarinas, caldo sulfocalcio</a:t>
                      </a:r>
                    </a:p>
                    <a:p>
                      <a:endParaRPr lang="es-MX" b="0" dirty="0"/>
                    </a:p>
                  </a:txBody>
                  <a:tcPr/>
                </a:tc>
                <a:extLst>
                  <a:ext uri="{0D108BD9-81ED-4DB2-BD59-A6C34878D82A}">
                    <a16:rowId xmlns:a16="http://schemas.microsoft.com/office/drawing/2014/main" val="3428897167"/>
                  </a:ext>
                </a:extLst>
              </a:tr>
              <a:tr h="370840">
                <a:tc>
                  <a:txBody>
                    <a:bodyPr/>
                    <a:lstStyle/>
                    <a:p>
                      <a:r>
                        <a:rPr lang="es-MX" sz="1800" b="1" kern="1200" dirty="0">
                          <a:effectLst/>
                        </a:rPr>
                        <a:t>Barrenador del tallo </a:t>
                      </a:r>
                      <a:r>
                        <a:rPr lang="es-MX" sz="1800" b="1" kern="1200" dirty="0" smtClean="0">
                          <a:effectLst/>
                        </a:rPr>
                        <a:t>del</a:t>
                      </a:r>
                      <a:r>
                        <a:rPr lang="es-MX" sz="1800" b="1" kern="1200" baseline="0" dirty="0" smtClean="0">
                          <a:effectLst/>
                        </a:rPr>
                        <a:t> bambú</a:t>
                      </a:r>
                      <a:endParaRPr lang="es-MX" b="1" dirty="0"/>
                    </a:p>
                  </a:txBody>
                  <a:tcPr/>
                </a:tc>
                <a:tc>
                  <a:txBody>
                    <a:bodyPr/>
                    <a:lstStyle/>
                    <a:p>
                      <a:r>
                        <a:rPr lang="es-MX" dirty="0"/>
                        <a:t>Larva de coleóptero voraz con mandíbulas fuertes que perfora el tallo.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kern="1200" dirty="0">
                          <a:effectLst/>
                        </a:rPr>
                        <a:t> Aplicación de </a:t>
                      </a:r>
                      <a:r>
                        <a:rPr lang="es-MX" sz="1800" kern="1200" dirty="0" err="1">
                          <a:effectLst/>
                        </a:rPr>
                        <a:t>metarrizum</a:t>
                      </a:r>
                      <a:r>
                        <a:rPr lang="es-MX" sz="1800" kern="1200" dirty="0">
                          <a:effectLst/>
                        </a:rPr>
                        <a:t>, </a:t>
                      </a:r>
                      <a:r>
                        <a:rPr lang="es-MX" sz="1800" kern="1200" dirty="0" err="1">
                          <a:effectLst/>
                        </a:rPr>
                        <a:t>Bb</a:t>
                      </a:r>
                      <a:r>
                        <a:rPr lang="es-MX" sz="1800" kern="1200" dirty="0">
                          <a:effectLst/>
                        </a:rPr>
                        <a:t>, Caldo </a:t>
                      </a:r>
                      <a:r>
                        <a:rPr lang="es-MX" sz="1800" kern="1200" dirty="0" err="1">
                          <a:effectLst/>
                        </a:rPr>
                        <a:t>Sulfocalcio</a:t>
                      </a:r>
                      <a:r>
                        <a:rPr lang="es-MX" sz="1800" kern="1200" dirty="0">
                          <a:effectLst/>
                        </a:rPr>
                        <a:t>, Caldo ceniza, agua de vidrio, Nematodos: </a:t>
                      </a:r>
                      <a:r>
                        <a:rPr lang="es-MX" sz="1800" kern="1200" dirty="0" err="1">
                          <a:effectLst/>
                        </a:rPr>
                        <a:t>Steinernema</a:t>
                      </a:r>
                      <a:r>
                        <a:rPr lang="es-MX" sz="1800" kern="1200" dirty="0">
                          <a:effectLst/>
                        </a:rPr>
                        <a:t> y </a:t>
                      </a:r>
                      <a:r>
                        <a:rPr lang="es-MX" sz="1800" kern="1200" dirty="0" err="1">
                          <a:effectLst/>
                        </a:rPr>
                        <a:t>Heterorhaditis</a:t>
                      </a:r>
                      <a:r>
                        <a:rPr lang="es-MX" sz="1800" kern="1200" dirty="0">
                          <a:effectLst/>
                        </a:rPr>
                        <a:t> Nutrición mineral</a:t>
                      </a:r>
                    </a:p>
                    <a:p>
                      <a:endParaRPr lang="es-MX" dirty="0"/>
                    </a:p>
                  </a:txBody>
                  <a:tcPr/>
                </a:tc>
                <a:extLst>
                  <a:ext uri="{0D108BD9-81ED-4DB2-BD59-A6C34878D82A}">
                    <a16:rowId xmlns:a16="http://schemas.microsoft.com/office/drawing/2014/main" val="647154867"/>
                  </a:ext>
                </a:extLst>
              </a:tr>
              <a:tr h="370840">
                <a:tc>
                  <a:txBody>
                    <a:bodyPr/>
                    <a:lstStyle/>
                    <a:p>
                      <a:r>
                        <a:rPr lang="es-MX" sz="1800" b="1" kern="1200" dirty="0">
                          <a:effectLst/>
                        </a:rPr>
                        <a:t>Pulgón </a:t>
                      </a:r>
                      <a:r>
                        <a:rPr lang="es-MX" sz="1800" b="1" kern="1200" dirty="0" smtClean="0">
                          <a:effectLst/>
                        </a:rPr>
                        <a:t>de</a:t>
                      </a:r>
                      <a:r>
                        <a:rPr lang="es-MX" sz="1800" b="1" kern="1200" baseline="0" dirty="0" smtClean="0">
                          <a:effectLst/>
                        </a:rPr>
                        <a:t> las hojas de bambú </a:t>
                      </a:r>
                      <a:endParaRPr lang="es-MX" b="1" dirty="0"/>
                    </a:p>
                  </a:txBody>
                  <a:tcPr/>
                </a:tc>
                <a:tc>
                  <a:txBody>
                    <a:bodyPr/>
                    <a:lstStyle/>
                    <a:p>
                      <a:r>
                        <a:rPr lang="es-MX" dirty="0"/>
                        <a:t>Insecto picador chupador que extrae los azucares y aminoácidos libres en hojas y tallos tiernos. Asociados y protegidos con hormigas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kern="1200" dirty="0">
                          <a:effectLst/>
                        </a:rPr>
                        <a:t>Aplicación de </a:t>
                      </a:r>
                      <a:r>
                        <a:rPr lang="es-MX" sz="1800" kern="1200" dirty="0" err="1">
                          <a:effectLst/>
                        </a:rPr>
                        <a:t>metarrizum</a:t>
                      </a:r>
                      <a:r>
                        <a:rPr lang="es-MX" sz="1800" kern="1200" dirty="0">
                          <a:effectLst/>
                        </a:rPr>
                        <a:t>, </a:t>
                      </a:r>
                      <a:r>
                        <a:rPr lang="es-MX" sz="1800" kern="1200" dirty="0" err="1">
                          <a:effectLst/>
                        </a:rPr>
                        <a:t>Bb</a:t>
                      </a:r>
                      <a:r>
                        <a:rPr lang="es-MX" sz="1800" kern="1200" dirty="0">
                          <a:effectLst/>
                        </a:rPr>
                        <a:t>, Caldo </a:t>
                      </a:r>
                      <a:r>
                        <a:rPr lang="es-MX" sz="1800" kern="1200" dirty="0" err="1">
                          <a:effectLst/>
                        </a:rPr>
                        <a:t>Sulfocalcio</a:t>
                      </a:r>
                      <a:r>
                        <a:rPr lang="es-MX" sz="1800" kern="1200" dirty="0">
                          <a:effectLst/>
                        </a:rPr>
                        <a:t>, Caldo ceniza, agua de vidrio, Nematodos: </a:t>
                      </a:r>
                      <a:r>
                        <a:rPr lang="es-MX" sz="1800" kern="1200" dirty="0" err="1">
                          <a:effectLst/>
                        </a:rPr>
                        <a:t>Steinernema</a:t>
                      </a:r>
                      <a:r>
                        <a:rPr lang="es-MX" sz="1800" kern="1200" dirty="0">
                          <a:effectLst/>
                        </a:rPr>
                        <a:t> y </a:t>
                      </a:r>
                      <a:r>
                        <a:rPr lang="es-MX" sz="1800" kern="1200" dirty="0" err="1">
                          <a:effectLst/>
                        </a:rPr>
                        <a:t>Heterorhaditis</a:t>
                      </a:r>
                      <a:r>
                        <a:rPr lang="es-MX" sz="1800" kern="1200" dirty="0">
                          <a:effectLst/>
                        </a:rPr>
                        <a:t> Nutrición mineral</a:t>
                      </a:r>
                    </a:p>
                    <a:p>
                      <a:endParaRPr lang="es-MX" dirty="0"/>
                    </a:p>
                  </a:txBody>
                  <a:tcPr/>
                </a:tc>
                <a:extLst>
                  <a:ext uri="{0D108BD9-81ED-4DB2-BD59-A6C34878D82A}">
                    <a16:rowId xmlns:a16="http://schemas.microsoft.com/office/drawing/2014/main" val="1947639972"/>
                  </a:ext>
                </a:extLst>
              </a:tr>
              <a:tr h="370840">
                <a:tc>
                  <a:txBody>
                    <a:bodyPr/>
                    <a:lstStyle/>
                    <a:p>
                      <a:r>
                        <a:rPr lang="es-MX" b="1" dirty="0" err="1"/>
                        <a:t>Trips</a:t>
                      </a:r>
                      <a:endParaRPr lang="es-MX" b="1" dirty="0"/>
                    </a:p>
                  </a:txBody>
                  <a:tcPr/>
                </a:tc>
                <a:tc>
                  <a:txBody>
                    <a:bodyPr/>
                    <a:lstStyle/>
                    <a:p>
                      <a:r>
                        <a:rPr lang="es-MX" dirty="0"/>
                        <a:t>Insecto adulto picador chupador que extrae los azucares y aminoácidos libres en hojas y tallos tiernos.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kern="1200" dirty="0">
                          <a:effectLst/>
                        </a:rPr>
                        <a:t>Aplicación de </a:t>
                      </a:r>
                      <a:r>
                        <a:rPr lang="es-MX" sz="1800" kern="1200" dirty="0" err="1">
                          <a:effectLst/>
                        </a:rPr>
                        <a:t>metarrizum</a:t>
                      </a:r>
                      <a:r>
                        <a:rPr lang="es-MX" sz="1800" kern="1200" dirty="0">
                          <a:effectLst/>
                        </a:rPr>
                        <a:t>, </a:t>
                      </a:r>
                      <a:r>
                        <a:rPr lang="es-MX" sz="1800" kern="1200" dirty="0" err="1">
                          <a:effectLst/>
                        </a:rPr>
                        <a:t>Bb</a:t>
                      </a:r>
                      <a:r>
                        <a:rPr lang="es-MX" sz="1800" kern="1200" dirty="0">
                          <a:effectLst/>
                        </a:rPr>
                        <a:t>, Caldo </a:t>
                      </a:r>
                      <a:r>
                        <a:rPr lang="es-MX" sz="1800" kern="1200" dirty="0" err="1">
                          <a:effectLst/>
                        </a:rPr>
                        <a:t>Sulfocalcio</a:t>
                      </a:r>
                      <a:r>
                        <a:rPr lang="es-MX" sz="1800" kern="1200" dirty="0">
                          <a:effectLst/>
                        </a:rPr>
                        <a:t>, Caldo ceniza, agua de vidrio, Nematodos: </a:t>
                      </a:r>
                      <a:r>
                        <a:rPr lang="es-MX" sz="1800" kern="1200" dirty="0" err="1">
                          <a:effectLst/>
                        </a:rPr>
                        <a:t>Steinernema</a:t>
                      </a:r>
                      <a:r>
                        <a:rPr lang="es-MX" sz="1800" kern="1200" dirty="0">
                          <a:effectLst/>
                        </a:rPr>
                        <a:t> y </a:t>
                      </a:r>
                      <a:r>
                        <a:rPr lang="es-MX" sz="1800" kern="1200" dirty="0" err="1">
                          <a:effectLst/>
                        </a:rPr>
                        <a:t>Heterorhaditis</a:t>
                      </a:r>
                      <a:r>
                        <a:rPr lang="es-MX" sz="1800" kern="1200" dirty="0">
                          <a:effectLst/>
                        </a:rPr>
                        <a:t> Nutrición mineral</a:t>
                      </a:r>
                    </a:p>
                    <a:p>
                      <a:endParaRPr lang="es-MX" dirty="0"/>
                    </a:p>
                  </a:txBody>
                  <a:tcPr/>
                </a:tc>
                <a:extLst>
                  <a:ext uri="{0D108BD9-81ED-4DB2-BD59-A6C34878D82A}">
                    <a16:rowId xmlns:a16="http://schemas.microsoft.com/office/drawing/2014/main" val="561972027"/>
                  </a:ext>
                </a:extLst>
              </a:tr>
            </a:tbl>
          </a:graphicData>
        </a:graphic>
      </p:graphicFrame>
    </p:spTree>
    <p:extLst>
      <p:ext uri="{BB962C8B-B14F-4D97-AF65-F5344CB8AC3E}">
        <p14:creationId xmlns:p14="http://schemas.microsoft.com/office/powerpoint/2010/main" val="962858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FF99BD-075F-4761-A995-6FC574BD25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B21A54-9BA3-4EA9-B460-5A829ADD90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A8F714-B9D8-488A-8CCA-E9948FF913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a 3">
            <a:extLst>
              <a:ext uri="{FF2B5EF4-FFF2-40B4-BE49-F238E27FC236}">
                <a16:creationId xmlns:a16="http://schemas.microsoft.com/office/drawing/2014/main" id="{51C7F900-8F6F-4774-B0FD-420BFC38A9B2}"/>
              </a:ext>
            </a:extLst>
          </p:cNvPr>
          <p:cNvGraphicFramePr>
            <a:graphicFrameLocks noGrp="1"/>
          </p:cNvGraphicFramePr>
          <p:nvPr>
            <p:extLst>
              <p:ext uri="{D42A27DB-BD31-4B8C-83A1-F6EECF244321}">
                <p14:modId xmlns:p14="http://schemas.microsoft.com/office/powerpoint/2010/main" val="3689440111"/>
              </p:ext>
            </p:extLst>
          </p:nvPr>
        </p:nvGraphicFramePr>
        <p:xfrm>
          <a:off x="1120477" y="1135144"/>
          <a:ext cx="9951042" cy="4581567"/>
        </p:xfrm>
        <a:graphic>
          <a:graphicData uri="http://schemas.openxmlformats.org/drawingml/2006/table">
            <a:tbl>
              <a:tblPr firstRow="1" bandRow="1">
                <a:tableStyleId>{0505E3EF-67EA-436B-97B2-0124C06EBD24}</a:tableStyleId>
              </a:tblPr>
              <a:tblGrid>
                <a:gridCol w="2015041">
                  <a:extLst>
                    <a:ext uri="{9D8B030D-6E8A-4147-A177-3AD203B41FA5}">
                      <a16:colId xmlns:a16="http://schemas.microsoft.com/office/drawing/2014/main" val="1284795906"/>
                    </a:ext>
                  </a:extLst>
                </a:gridCol>
                <a:gridCol w="4032668">
                  <a:extLst>
                    <a:ext uri="{9D8B030D-6E8A-4147-A177-3AD203B41FA5}">
                      <a16:colId xmlns:a16="http://schemas.microsoft.com/office/drawing/2014/main" val="3855967948"/>
                    </a:ext>
                  </a:extLst>
                </a:gridCol>
                <a:gridCol w="3903333">
                  <a:extLst>
                    <a:ext uri="{9D8B030D-6E8A-4147-A177-3AD203B41FA5}">
                      <a16:colId xmlns:a16="http://schemas.microsoft.com/office/drawing/2014/main" val="3572032105"/>
                    </a:ext>
                  </a:extLst>
                </a:gridCol>
              </a:tblGrid>
              <a:tr h="1806553">
                <a:tc>
                  <a:txBody>
                    <a:bodyPr/>
                    <a:lstStyle/>
                    <a:p>
                      <a:r>
                        <a:rPr lang="es-MX" sz="1800" b="1" kern="1200" dirty="0">
                          <a:effectLst/>
                        </a:rPr>
                        <a:t>Gallina ciega</a:t>
                      </a:r>
                      <a:endParaRPr lang="es-MX" sz="1800" b="1" dirty="0"/>
                    </a:p>
                  </a:txBody>
                  <a:tcPr marL="93121" marR="93121" marT="46561" marB="46561"/>
                </a:tc>
                <a:tc>
                  <a:txBody>
                    <a:bodyPr/>
                    <a:lstStyle/>
                    <a:p>
                      <a:r>
                        <a:rPr lang="es-MX" sz="1800" b="0" kern="1200">
                          <a:effectLst/>
                        </a:rPr>
                        <a:t>Larva de coleóptero marron ( escarabajo)  rosada y blanca a falta de M.O. con mandíbulas poderosa troza la raíz espera a que se empiece a descomponer y se alimenta de ella</a:t>
                      </a:r>
                      <a:endParaRPr lang="es-MX" sz="1800" b="0"/>
                    </a:p>
                  </a:txBody>
                  <a:tcPr marL="93121" marR="93121" marT="46561" marB="4656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b="0" kern="1200" dirty="0" err="1">
                          <a:effectLst/>
                        </a:rPr>
                        <a:t>Metarrhizum</a:t>
                      </a:r>
                      <a:r>
                        <a:rPr lang="es-MX" sz="1800" b="0" kern="1200" dirty="0">
                          <a:effectLst/>
                        </a:rPr>
                        <a:t> </a:t>
                      </a:r>
                      <a:r>
                        <a:rPr lang="es-MX" sz="1800" b="0" kern="1200" dirty="0" err="1">
                          <a:effectLst/>
                        </a:rPr>
                        <a:t>anisofilia,adicción</a:t>
                      </a:r>
                      <a:r>
                        <a:rPr lang="es-MX" sz="1800" b="0" kern="1200" dirty="0">
                          <a:effectLst/>
                        </a:rPr>
                        <a:t> de Materia Orgánica y Nutrición mineral, nematodos, </a:t>
                      </a:r>
                      <a:r>
                        <a:rPr lang="es-MX" sz="1800" b="0" kern="1200" dirty="0" err="1">
                          <a:effectLst/>
                        </a:rPr>
                        <a:t>trichoderma</a:t>
                      </a:r>
                      <a:endParaRPr lang="es-MX" sz="1800" b="0" kern="1200" dirty="0">
                        <a:solidFill>
                          <a:schemeClr val="dk1"/>
                        </a:solidFill>
                        <a:effectLst/>
                        <a:latin typeface="+mn-lt"/>
                        <a:ea typeface="+mn-ea"/>
                        <a:cs typeface="+mn-cs"/>
                      </a:endParaRPr>
                    </a:p>
                  </a:txBody>
                  <a:tcPr marL="93121" marR="93121" marT="46561" marB="46561"/>
                </a:tc>
                <a:extLst>
                  <a:ext uri="{0D108BD9-81ED-4DB2-BD59-A6C34878D82A}">
                    <a16:rowId xmlns:a16="http://schemas.microsoft.com/office/drawing/2014/main" val="4190588549"/>
                  </a:ext>
                </a:extLst>
              </a:tr>
              <a:tr h="1527189">
                <a:tc>
                  <a:txBody>
                    <a:bodyPr/>
                    <a:lstStyle/>
                    <a:p>
                      <a:r>
                        <a:rPr lang="es-MX" sz="1800" b="1" kern="1200" dirty="0">
                          <a:effectLst/>
                        </a:rPr>
                        <a:t>Piojo harinoso</a:t>
                      </a:r>
                      <a:endParaRPr lang="es-MX" sz="1800" b="1" dirty="0"/>
                    </a:p>
                  </a:txBody>
                  <a:tcPr marL="93121" marR="93121" marT="46561" marB="46561"/>
                </a:tc>
                <a:tc>
                  <a:txBody>
                    <a:bodyPr/>
                    <a:lstStyle/>
                    <a:p>
                      <a:r>
                        <a:rPr lang="es-MX" sz="1800" kern="1200">
                          <a:effectLst/>
                        </a:rPr>
                        <a:t>Insecto picador chupador de cuerpo blando cubierto por una capa parecida a la harina algodonosa que lo protege contra aspersiones de insecticidas</a:t>
                      </a:r>
                      <a:endParaRPr lang="es-MX" sz="1800"/>
                    </a:p>
                  </a:txBody>
                  <a:tcPr marL="93121" marR="93121" marT="46561" marB="4656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kern="1200" dirty="0">
                          <a:effectLst/>
                        </a:rPr>
                        <a:t>Aplicación de </a:t>
                      </a:r>
                      <a:r>
                        <a:rPr lang="es-MX" sz="1800" kern="1200" dirty="0" err="1">
                          <a:effectLst/>
                        </a:rPr>
                        <a:t>metarrizum</a:t>
                      </a:r>
                      <a:r>
                        <a:rPr lang="es-MX" sz="1800" kern="1200" dirty="0">
                          <a:effectLst/>
                        </a:rPr>
                        <a:t>, </a:t>
                      </a:r>
                      <a:r>
                        <a:rPr lang="es-MX" sz="1800" kern="1200" dirty="0" err="1">
                          <a:effectLst/>
                        </a:rPr>
                        <a:t>Bb</a:t>
                      </a:r>
                      <a:r>
                        <a:rPr lang="es-MX" sz="1800" kern="1200" dirty="0">
                          <a:effectLst/>
                        </a:rPr>
                        <a:t>, Caldo </a:t>
                      </a:r>
                      <a:r>
                        <a:rPr lang="es-MX" sz="1800" kern="1200" dirty="0" err="1">
                          <a:effectLst/>
                        </a:rPr>
                        <a:t>Sulfocalcio</a:t>
                      </a:r>
                      <a:r>
                        <a:rPr lang="es-MX" sz="1800" kern="1200" dirty="0">
                          <a:effectLst/>
                        </a:rPr>
                        <a:t>, Caldo ceniza, agua de </a:t>
                      </a:r>
                      <a:r>
                        <a:rPr lang="es-MX" sz="1800" kern="1200" dirty="0" err="1">
                          <a:effectLst/>
                        </a:rPr>
                        <a:t>vidrio,diatomeas,Nutrición</a:t>
                      </a:r>
                      <a:r>
                        <a:rPr lang="es-MX" sz="1800" kern="1200" dirty="0">
                          <a:effectLst/>
                        </a:rPr>
                        <a:t> mineral</a:t>
                      </a:r>
                      <a:endParaRPr lang="es-MX" sz="1800" kern="1200" dirty="0">
                        <a:solidFill>
                          <a:schemeClr val="dk1"/>
                        </a:solidFill>
                        <a:effectLst/>
                        <a:latin typeface="+mn-lt"/>
                        <a:ea typeface="+mn-ea"/>
                        <a:cs typeface="+mn-cs"/>
                      </a:endParaRPr>
                    </a:p>
                  </a:txBody>
                  <a:tcPr marL="93121" marR="93121" marT="46561" marB="46561"/>
                </a:tc>
                <a:extLst>
                  <a:ext uri="{0D108BD9-81ED-4DB2-BD59-A6C34878D82A}">
                    <a16:rowId xmlns:a16="http://schemas.microsoft.com/office/drawing/2014/main" val="198218560"/>
                  </a:ext>
                </a:extLst>
              </a:tr>
              <a:tr h="1247825">
                <a:tc>
                  <a:txBody>
                    <a:bodyPr/>
                    <a:lstStyle/>
                    <a:p>
                      <a:r>
                        <a:rPr lang="es-MX" sz="1800" b="1" kern="1200" dirty="0">
                          <a:effectLst/>
                        </a:rPr>
                        <a:t>Escama armada</a:t>
                      </a:r>
                      <a:endParaRPr lang="es-MX" sz="1800" b="1" dirty="0"/>
                    </a:p>
                  </a:txBody>
                  <a:tcPr marL="93121" marR="93121" marT="46561" marB="46561"/>
                </a:tc>
                <a:tc>
                  <a:txBody>
                    <a:bodyPr/>
                    <a:lstStyle/>
                    <a:p>
                      <a:r>
                        <a:rPr lang="es-MX" sz="1800" kern="1200">
                          <a:effectLst/>
                        </a:rPr>
                        <a:t>insecto picador chupador que está protegido por una coraza (concha). </a:t>
                      </a:r>
                      <a:endParaRPr lang="es-MX" sz="1800"/>
                    </a:p>
                  </a:txBody>
                  <a:tcPr marL="93121" marR="93121" marT="46561" marB="4656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800" kern="1200" dirty="0">
                          <a:effectLst/>
                        </a:rPr>
                        <a:t>Aplicación de </a:t>
                      </a:r>
                      <a:r>
                        <a:rPr lang="es-MX" sz="1800" kern="1200" dirty="0" err="1">
                          <a:effectLst/>
                        </a:rPr>
                        <a:t>metarrizum</a:t>
                      </a:r>
                      <a:r>
                        <a:rPr lang="es-MX" sz="1800" kern="1200" dirty="0">
                          <a:effectLst/>
                        </a:rPr>
                        <a:t>, </a:t>
                      </a:r>
                      <a:r>
                        <a:rPr lang="es-MX" sz="1800" kern="1200" dirty="0" err="1">
                          <a:effectLst/>
                        </a:rPr>
                        <a:t>Bb</a:t>
                      </a:r>
                      <a:r>
                        <a:rPr lang="es-MX" sz="1800" kern="1200" dirty="0">
                          <a:effectLst/>
                        </a:rPr>
                        <a:t>, Caldo </a:t>
                      </a:r>
                      <a:r>
                        <a:rPr lang="es-MX" sz="1800" kern="1200" dirty="0" err="1">
                          <a:effectLst/>
                        </a:rPr>
                        <a:t>Sulfocalcio</a:t>
                      </a:r>
                      <a:r>
                        <a:rPr lang="es-MX" sz="1800" kern="1200" dirty="0">
                          <a:effectLst/>
                        </a:rPr>
                        <a:t>, Caldo ceniza, agua de </a:t>
                      </a:r>
                      <a:r>
                        <a:rPr lang="es-MX" sz="1800" kern="1200" dirty="0" err="1">
                          <a:effectLst/>
                        </a:rPr>
                        <a:t>vidrio,diatomeas,Nutrición</a:t>
                      </a:r>
                      <a:r>
                        <a:rPr lang="es-MX" sz="1800" kern="1200" dirty="0">
                          <a:effectLst/>
                        </a:rPr>
                        <a:t> mineral</a:t>
                      </a:r>
                      <a:endParaRPr lang="es-MX" sz="1800" kern="1200" dirty="0">
                        <a:solidFill>
                          <a:schemeClr val="dk1"/>
                        </a:solidFill>
                        <a:effectLst/>
                        <a:latin typeface="+mn-lt"/>
                        <a:ea typeface="+mn-ea"/>
                        <a:cs typeface="+mn-cs"/>
                      </a:endParaRPr>
                    </a:p>
                  </a:txBody>
                  <a:tcPr marL="93121" marR="93121" marT="46561" marB="46561"/>
                </a:tc>
                <a:extLst>
                  <a:ext uri="{0D108BD9-81ED-4DB2-BD59-A6C34878D82A}">
                    <a16:rowId xmlns:a16="http://schemas.microsoft.com/office/drawing/2014/main" val="1224815802"/>
                  </a:ext>
                </a:extLst>
              </a:tr>
            </a:tbl>
          </a:graphicData>
        </a:graphic>
      </p:graphicFrame>
    </p:spTree>
    <p:extLst>
      <p:ext uri="{BB962C8B-B14F-4D97-AF65-F5344CB8AC3E}">
        <p14:creationId xmlns:p14="http://schemas.microsoft.com/office/powerpoint/2010/main" val="1052240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A60CECD6-32C8-4886-B7B9-D5361C397244}"/>
              </a:ext>
            </a:extLst>
          </p:cNvPr>
          <p:cNvGraphicFramePr>
            <a:graphicFrameLocks noGrp="1"/>
          </p:cNvGraphicFramePr>
          <p:nvPr>
            <p:ph idx="1"/>
            <p:extLst>
              <p:ext uri="{D42A27DB-BD31-4B8C-83A1-F6EECF244321}">
                <p14:modId xmlns:p14="http://schemas.microsoft.com/office/powerpoint/2010/main" val="3149096161"/>
              </p:ext>
            </p:extLst>
          </p:nvPr>
        </p:nvGraphicFramePr>
        <p:xfrm>
          <a:off x="0" y="1801240"/>
          <a:ext cx="12192000" cy="1817461"/>
        </p:xfrm>
        <a:graphic>
          <a:graphicData uri="http://schemas.openxmlformats.org/drawingml/2006/table">
            <a:tbl>
              <a:tblPr firstRow="1" bandRow="1">
                <a:tableStyleId>{0505E3EF-67EA-436B-97B2-0124C06EBD24}</a:tableStyleId>
              </a:tblPr>
              <a:tblGrid>
                <a:gridCol w="4064000">
                  <a:extLst>
                    <a:ext uri="{9D8B030D-6E8A-4147-A177-3AD203B41FA5}">
                      <a16:colId xmlns:a16="http://schemas.microsoft.com/office/drawing/2014/main" val="1730700302"/>
                    </a:ext>
                  </a:extLst>
                </a:gridCol>
                <a:gridCol w="4064000">
                  <a:extLst>
                    <a:ext uri="{9D8B030D-6E8A-4147-A177-3AD203B41FA5}">
                      <a16:colId xmlns:a16="http://schemas.microsoft.com/office/drawing/2014/main" val="862549894"/>
                    </a:ext>
                  </a:extLst>
                </a:gridCol>
                <a:gridCol w="4064000">
                  <a:extLst>
                    <a:ext uri="{9D8B030D-6E8A-4147-A177-3AD203B41FA5}">
                      <a16:colId xmlns:a16="http://schemas.microsoft.com/office/drawing/2014/main" val="814865504"/>
                    </a:ext>
                  </a:extLst>
                </a:gridCol>
              </a:tblGrid>
              <a:tr h="1817461">
                <a:tc>
                  <a:txBody>
                    <a:bodyPr/>
                    <a:lstStyle/>
                    <a:p>
                      <a:r>
                        <a:rPr lang="es-MX" dirty="0"/>
                        <a:t>Nematodos</a:t>
                      </a:r>
                      <a:endParaRPr lang="es-MX" dirty="0">
                        <a:solidFill>
                          <a:schemeClr val="tx1"/>
                        </a:solidFill>
                      </a:endParaRPr>
                    </a:p>
                  </a:txBody>
                  <a:tcPr/>
                </a:tc>
                <a:tc>
                  <a:txBody>
                    <a:bodyPr/>
                    <a:lstStyle/>
                    <a:p>
                      <a:r>
                        <a:rPr lang="es-MX" b="0" dirty="0"/>
                        <a:t>Gusano pequeño unas pocas micras, cuenta con un estilete con el cual perfora la raíz de la planta se introduce y la hembra </a:t>
                      </a:r>
                      <a:r>
                        <a:rPr lang="es-MX" b="0" dirty="0" err="1"/>
                        <a:t>ovoposita</a:t>
                      </a:r>
                      <a:r>
                        <a:rPr lang="es-MX" b="0" dirty="0"/>
                        <a:t> los huevecillos eclosionan y consumen los jugos de la planta </a:t>
                      </a:r>
                      <a:r>
                        <a:rPr lang="es-MX" b="0" dirty="0" err="1"/>
                        <a:t>obtruyendo</a:t>
                      </a:r>
                      <a:r>
                        <a:rPr lang="es-MX" b="0" dirty="0"/>
                        <a:t> los haces vasculares </a:t>
                      </a:r>
                      <a:endParaRPr lang="es-MX" b="0" dirty="0">
                        <a:solidFill>
                          <a:schemeClr val="tx1"/>
                        </a:solidFill>
                      </a:endParaRPr>
                    </a:p>
                  </a:txBody>
                  <a:tcPr/>
                </a:tc>
                <a:tc>
                  <a:txBody>
                    <a:bodyPr/>
                    <a:lstStyle/>
                    <a:p>
                      <a:r>
                        <a:rPr lang="es-MX" b="0" dirty="0" err="1"/>
                        <a:t>Purpureocillium</a:t>
                      </a:r>
                      <a:r>
                        <a:rPr lang="es-MX" b="0" dirty="0"/>
                        <a:t> </a:t>
                      </a:r>
                      <a:r>
                        <a:rPr lang="es-MX" b="0" dirty="0" err="1"/>
                        <a:t>lilacinum</a:t>
                      </a:r>
                      <a:r>
                        <a:rPr lang="es-MX" b="0" dirty="0"/>
                        <a:t>, </a:t>
                      </a:r>
                      <a:r>
                        <a:rPr lang="es-MX" b="0" dirty="0" err="1"/>
                        <a:t>Psdeudomona</a:t>
                      </a:r>
                      <a:r>
                        <a:rPr lang="es-MX" b="0" dirty="0"/>
                        <a:t> </a:t>
                      </a:r>
                      <a:r>
                        <a:rPr lang="es-MX" b="0" dirty="0" err="1"/>
                        <a:t>fluorecens</a:t>
                      </a:r>
                      <a:r>
                        <a:rPr lang="es-MX" b="0" dirty="0"/>
                        <a:t>, Extracto de ajo e higuerilla, o </a:t>
                      </a:r>
                      <a:r>
                        <a:rPr lang="es-MX" b="0" dirty="0" err="1"/>
                        <a:t>equisetum</a:t>
                      </a:r>
                      <a:r>
                        <a:rPr lang="es-MX" b="0" dirty="0"/>
                        <a:t> (cola de caballo)</a:t>
                      </a:r>
                      <a:endParaRPr lang="es-MX" b="0" dirty="0">
                        <a:solidFill>
                          <a:schemeClr val="tx1"/>
                        </a:solidFill>
                      </a:endParaRPr>
                    </a:p>
                  </a:txBody>
                  <a:tcPr/>
                </a:tc>
                <a:extLst>
                  <a:ext uri="{0D108BD9-81ED-4DB2-BD59-A6C34878D82A}">
                    <a16:rowId xmlns:a16="http://schemas.microsoft.com/office/drawing/2014/main" val="2766359421"/>
                  </a:ext>
                </a:extLst>
              </a:tr>
            </a:tbl>
          </a:graphicData>
        </a:graphic>
      </p:graphicFrame>
    </p:spTree>
    <p:extLst>
      <p:ext uri="{BB962C8B-B14F-4D97-AF65-F5344CB8AC3E}">
        <p14:creationId xmlns:p14="http://schemas.microsoft.com/office/powerpoint/2010/main" val="3320934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FF90B2-F74C-4DBB-8794-A2BACC8BCED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Efecto de Bauberia basiana en picudo de agave</a:t>
            </a:r>
          </a:p>
        </p:txBody>
      </p:sp>
      <p:pic>
        <p:nvPicPr>
          <p:cNvPr id="5" name="Marcador de contenido 4">
            <a:extLst>
              <a:ext uri="{FF2B5EF4-FFF2-40B4-BE49-F238E27FC236}">
                <a16:creationId xmlns:a16="http://schemas.microsoft.com/office/drawing/2014/main" id="{1BAA3349-9D92-4A10-9E9D-9E32151D06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0621" r="1" b="27739"/>
          <a:stretch/>
        </p:blipFill>
        <p:spPr>
          <a:xfrm>
            <a:off x="20" y="10"/>
            <a:ext cx="12191980" cy="6857990"/>
          </a:xfrm>
          <a:prstGeom prst="rect">
            <a:avLst/>
          </a:prstGeom>
        </p:spPr>
      </p:pic>
      <p:sp>
        <p:nvSpPr>
          <p:cNvPr id="3" name="CuadroTexto 2">
            <a:extLst>
              <a:ext uri="{FF2B5EF4-FFF2-40B4-BE49-F238E27FC236}">
                <a16:creationId xmlns:a16="http://schemas.microsoft.com/office/drawing/2014/main" id="{3E5984CE-4015-4E1D-94CA-B7B04A727CB5}"/>
              </a:ext>
            </a:extLst>
          </p:cNvPr>
          <p:cNvSpPr txBox="1"/>
          <p:nvPr/>
        </p:nvSpPr>
        <p:spPr>
          <a:xfrm>
            <a:off x="901818" y="1019329"/>
            <a:ext cx="4915323" cy="1138773"/>
          </a:xfrm>
          <a:prstGeom prst="rect">
            <a:avLst/>
          </a:prstGeom>
          <a:noFill/>
        </p:spPr>
        <p:txBody>
          <a:bodyPr wrap="square" rtlCol="0">
            <a:spAutoFit/>
          </a:bodyPr>
          <a:lstStyle/>
          <a:p>
            <a:r>
              <a:rPr lang="es-MX" dirty="0"/>
              <a:t> </a:t>
            </a:r>
            <a:r>
              <a:rPr lang="es-MX" sz="3600" dirty="0"/>
              <a:t>P</a:t>
            </a:r>
            <a:r>
              <a:rPr lang="es-MX" sz="3200" dirty="0"/>
              <a:t>icudo invadido por </a:t>
            </a:r>
            <a:r>
              <a:rPr lang="es-MX" sz="3200" dirty="0" err="1"/>
              <a:t>Bauberia</a:t>
            </a:r>
            <a:r>
              <a:rPr lang="es-MX" sz="3200" dirty="0"/>
              <a:t> </a:t>
            </a:r>
            <a:r>
              <a:rPr lang="es-MX" sz="3200" dirty="0" err="1"/>
              <a:t>bassiana</a:t>
            </a:r>
            <a:r>
              <a:rPr lang="es-MX" sz="3200" dirty="0"/>
              <a:t> </a:t>
            </a:r>
          </a:p>
        </p:txBody>
      </p:sp>
    </p:spTree>
    <p:extLst>
      <p:ext uri="{BB962C8B-B14F-4D97-AF65-F5344CB8AC3E}">
        <p14:creationId xmlns:p14="http://schemas.microsoft.com/office/powerpoint/2010/main" val="325523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6ACCF1F8-ADBB-4CDC-AD2C-7C4236B9D4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4133" r="1" b="34226"/>
          <a:stretch/>
        </p:blipFill>
        <p:spPr>
          <a:xfrm>
            <a:off x="1231599" y="594829"/>
            <a:ext cx="9903899" cy="5571066"/>
          </a:xfrm>
          <a:prstGeom prst="rect">
            <a:avLst/>
          </a:prstGeom>
        </p:spPr>
      </p:pic>
      <p:sp>
        <p:nvSpPr>
          <p:cNvPr id="3" name="CuadroTexto 2">
            <a:extLst>
              <a:ext uri="{FF2B5EF4-FFF2-40B4-BE49-F238E27FC236}">
                <a16:creationId xmlns:a16="http://schemas.microsoft.com/office/drawing/2014/main" id="{A6B0F01F-B5DF-4351-97FB-A630888668CB}"/>
              </a:ext>
            </a:extLst>
          </p:cNvPr>
          <p:cNvSpPr txBox="1"/>
          <p:nvPr/>
        </p:nvSpPr>
        <p:spPr>
          <a:xfrm>
            <a:off x="1475750" y="931780"/>
            <a:ext cx="4915323" cy="1138773"/>
          </a:xfrm>
          <a:prstGeom prst="rect">
            <a:avLst/>
          </a:prstGeom>
          <a:noFill/>
        </p:spPr>
        <p:txBody>
          <a:bodyPr wrap="square" rtlCol="0">
            <a:spAutoFit/>
          </a:bodyPr>
          <a:lstStyle/>
          <a:p>
            <a:r>
              <a:rPr lang="es-MX" dirty="0"/>
              <a:t> </a:t>
            </a:r>
            <a:r>
              <a:rPr lang="es-MX" sz="3600" dirty="0"/>
              <a:t>P</a:t>
            </a:r>
            <a:r>
              <a:rPr lang="es-MX" sz="3200" dirty="0"/>
              <a:t>icudo invadido por </a:t>
            </a:r>
            <a:r>
              <a:rPr lang="es-MX" sz="3200" dirty="0" err="1"/>
              <a:t>Bauberia</a:t>
            </a:r>
            <a:r>
              <a:rPr lang="es-MX" sz="3200" dirty="0"/>
              <a:t> </a:t>
            </a:r>
            <a:r>
              <a:rPr lang="es-MX" sz="3200" dirty="0" err="1"/>
              <a:t>bassiana</a:t>
            </a:r>
            <a:r>
              <a:rPr lang="es-MX" sz="3200" dirty="0"/>
              <a:t> </a:t>
            </a:r>
          </a:p>
        </p:txBody>
      </p:sp>
    </p:spTree>
    <p:extLst>
      <p:ext uri="{BB962C8B-B14F-4D97-AF65-F5344CB8AC3E}">
        <p14:creationId xmlns:p14="http://schemas.microsoft.com/office/powerpoint/2010/main" val="31805405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Marcador de contenido 8">
            <a:extLst>
              <a:ext uri="{FF2B5EF4-FFF2-40B4-BE49-F238E27FC236}">
                <a16:creationId xmlns:a16="http://schemas.microsoft.com/office/drawing/2014/main" id="{68ADF9B4-867E-4563-9186-B179C91C93CB}"/>
              </a:ext>
            </a:extLst>
          </p:cNvPr>
          <p:cNvPicPr>
            <a:picLocks noChangeAspect="1"/>
          </p:cNvPicPr>
          <p:nvPr/>
        </p:nvPicPr>
        <p:blipFill rotWithShape="1">
          <a:blip r:embed="rId2">
            <a:extLst>
              <a:ext uri="{28A0092B-C50C-407E-A947-70E740481C1C}">
                <a14:useLocalDpi xmlns:a14="http://schemas.microsoft.com/office/drawing/2010/main" val="0"/>
              </a:ext>
            </a:extLst>
          </a:blip>
          <a:srcRect l="461" r="6649" b="-1"/>
          <a:stretch/>
        </p:blipFill>
        <p:spPr>
          <a:xfrm>
            <a:off x="20" y="10"/>
            <a:ext cx="12191980" cy="6857990"/>
          </a:xfrm>
          <a:prstGeom prst="rect">
            <a:avLst/>
          </a:prstGeom>
        </p:spPr>
      </p:pic>
      <p:sp>
        <p:nvSpPr>
          <p:cNvPr id="3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1259061D-4335-4E12-A20E-EF232778E787}"/>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PODREDUMBRE RADICULLAR PHYTOPTORA</a:t>
            </a:r>
          </a:p>
        </p:txBody>
      </p:sp>
      <p:cxnSp>
        <p:nvCxnSpPr>
          <p:cNvPr id="37" name="Straight Connector 31">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4028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BC626484-E5D5-4F48-AF21-0ACE6D9338A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968" r="-2" b="10655"/>
          <a:stretch/>
        </p:blipFill>
        <p:spPr>
          <a:xfrm>
            <a:off x="20" y="10"/>
            <a:ext cx="12191980" cy="6857990"/>
          </a:xfrm>
          <a:prstGeom prst="rect">
            <a:avLst/>
          </a:prstGeom>
        </p:spPr>
      </p:pic>
      <p:sp>
        <p:nvSpPr>
          <p:cNvPr id="6" name="CuadroTexto 5">
            <a:extLst>
              <a:ext uri="{FF2B5EF4-FFF2-40B4-BE49-F238E27FC236}">
                <a16:creationId xmlns:a16="http://schemas.microsoft.com/office/drawing/2014/main" id="{81904F93-A02E-499F-B32C-16ACB96DF8E0}"/>
              </a:ext>
            </a:extLst>
          </p:cNvPr>
          <p:cNvSpPr txBox="1"/>
          <p:nvPr/>
        </p:nvSpPr>
        <p:spPr>
          <a:xfrm>
            <a:off x="1734206" y="662152"/>
            <a:ext cx="3137338" cy="1446550"/>
          </a:xfrm>
          <a:prstGeom prst="rect">
            <a:avLst/>
          </a:prstGeom>
          <a:noFill/>
        </p:spPr>
        <p:txBody>
          <a:bodyPr wrap="square" rtlCol="0">
            <a:spAutoFit/>
          </a:bodyPr>
          <a:lstStyle/>
          <a:p>
            <a:r>
              <a:rPr lang="es-MX" sz="4400" dirty="0" err="1"/>
              <a:t>Trips</a:t>
            </a:r>
            <a:r>
              <a:rPr lang="es-MX" sz="4400" dirty="0"/>
              <a:t> adultos y larvas </a:t>
            </a:r>
          </a:p>
        </p:txBody>
      </p:sp>
    </p:spTree>
    <p:extLst>
      <p:ext uri="{BB962C8B-B14F-4D97-AF65-F5344CB8AC3E}">
        <p14:creationId xmlns:p14="http://schemas.microsoft.com/office/powerpoint/2010/main" val="2070860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Marcador de contenido 6">
            <a:extLst>
              <a:ext uri="{FF2B5EF4-FFF2-40B4-BE49-F238E27FC236}">
                <a16:creationId xmlns:a16="http://schemas.microsoft.com/office/drawing/2014/main" id="{5CB5526C-AD8C-4B1A-A36B-4BCC9DE8A836}"/>
              </a:ext>
            </a:extLst>
          </p:cNvPr>
          <p:cNvPicPr>
            <a:picLocks noChangeAspect="1"/>
          </p:cNvPicPr>
          <p:nvPr/>
        </p:nvPicPr>
        <p:blipFill rotWithShape="1">
          <a:blip r:embed="rId2">
            <a:extLst>
              <a:ext uri="{28A0092B-C50C-407E-A947-70E740481C1C}">
                <a14:useLocalDpi xmlns:a14="http://schemas.microsoft.com/office/drawing/2010/main" val="0"/>
              </a:ext>
            </a:extLst>
          </a:blip>
          <a:srcRect t="7588" b="7185"/>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820B614-6418-4C9C-A595-97D062DED26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Catarina </a:t>
            </a:r>
            <a:r>
              <a:rPr lang="en-US" sz="3600" dirty="0" err="1">
                <a:solidFill>
                  <a:schemeClr val="tx1">
                    <a:lumMod val="85000"/>
                    <a:lumOff val="15000"/>
                  </a:schemeClr>
                </a:solidFill>
              </a:rPr>
              <a:t>depredando</a:t>
            </a:r>
            <a:r>
              <a:rPr lang="en-US" sz="3600" dirty="0">
                <a:solidFill>
                  <a:schemeClr val="tx1">
                    <a:lumMod val="85000"/>
                    <a:lumOff val="15000"/>
                  </a:schemeClr>
                </a:solidFill>
              </a:rPr>
              <a:t> </a:t>
            </a:r>
            <a:r>
              <a:rPr lang="en-US" sz="3600" dirty="0" err="1">
                <a:solidFill>
                  <a:schemeClr val="tx1">
                    <a:lumMod val="85000"/>
                    <a:lumOff val="15000"/>
                  </a:schemeClr>
                </a:solidFill>
              </a:rPr>
              <a:t>pulgon</a:t>
            </a:r>
            <a:endParaRPr lang="en-US" sz="3600" dirty="0">
              <a:solidFill>
                <a:schemeClr val="tx1">
                  <a:lumMod val="85000"/>
                  <a:lumOff val="15000"/>
                </a:schemeClr>
              </a:solidFill>
            </a:endParaRP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841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152A92-6D26-4249-A91B-804C325D554F}"/>
              </a:ext>
            </a:extLst>
          </p:cNvPr>
          <p:cNvSpPr>
            <a:spLocks noGrp="1"/>
          </p:cNvSpPr>
          <p:nvPr>
            <p:ph type="title"/>
          </p:nvPr>
        </p:nvSpPr>
        <p:spPr>
          <a:xfrm>
            <a:off x="585867" y="2347707"/>
            <a:ext cx="3651467" cy="1676603"/>
          </a:xfrm>
        </p:spPr>
        <p:txBody>
          <a:bodyPr>
            <a:normAutofit/>
          </a:bodyPr>
          <a:lstStyle/>
          <a:p>
            <a:r>
              <a:rPr lang="es-MX" sz="3700" dirty="0"/>
              <a:t>Avispa </a:t>
            </a:r>
            <a:r>
              <a:rPr lang="es-MX" sz="3700" dirty="0" err="1"/>
              <a:t>ovopositando</a:t>
            </a:r>
            <a:r>
              <a:rPr lang="es-MX" sz="3700" dirty="0"/>
              <a:t> larva </a:t>
            </a:r>
          </a:p>
        </p:txBody>
      </p:sp>
      <p:pic>
        <p:nvPicPr>
          <p:cNvPr id="8" name="Marcador de contenido 4">
            <a:extLst>
              <a:ext uri="{FF2B5EF4-FFF2-40B4-BE49-F238E27FC236}">
                <a16:creationId xmlns:a16="http://schemas.microsoft.com/office/drawing/2014/main" id="{76867A20-6758-48DF-A809-8D1F27B6FD29}"/>
              </a:ext>
            </a:extLst>
          </p:cNvPr>
          <p:cNvPicPr>
            <a:picLocks noChangeAspect="1"/>
          </p:cNvPicPr>
          <p:nvPr/>
        </p:nvPicPr>
        <p:blipFill rotWithShape="1">
          <a:blip r:embed="rId2">
            <a:extLst>
              <a:ext uri="{28A0092B-C50C-407E-A947-70E740481C1C}">
                <a14:useLocalDpi xmlns:a14="http://schemas.microsoft.com/office/drawing/2010/main" val="0"/>
              </a:ext>
            </a:extLst>
          </a:blip>
          <a:srcRect t="4487" r="-1" b="10843"/>
          <a:stretch/>
        </p:blipFill>
        <p:spPr>
          <a:xfrm>
            <a:off x="4639056" y="10"/>
            <a:ext cx="7552944" cy="6857990"/>
          </a:xfrm>
          <a:prstGeom prst="rect">
            <a:avLst/>
          </a:prstGeom>
          <a:effectLst/>
        </p:spPr>
      </p:pic>
    </p:spTree>
    <p:extLst>
      <p:ext uri="{BB962C8B-B14F-4D97-AF65-F5344CB8AC3E}">
        <p14:creationId xmlns:p14="http://schemas.microsoft.com/office/powerpoint/2010/main" val="32904628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9744219F-DCD2-466D-A8C5-9148D5916990}"/>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kern="1200">
                <a:solidFill>
                  <a:schemeClr val="bg1"/>
                </a:solidFill>
                <a:latin typeface="+mj-lt"/>
                <a:ea typeface="+mj-ea"/>
                <a:cs typeface="+mj-cs"/>
              </a:rPr>
              <a:t>Crisoperla carnea “caimancito”</a:t>
            </a:r>
          </a:p>
        </p:txBody>
      </p:sp>
      <p:pic>
        <p:nvPicPr>
          <p:cNvPr id="5" name="Marcador de contenido 4">
            <a:extLst>
              <a:ext uri="{FF2B5EF4-FFF2-40B4-BE49-F238E27FC236}">
                <a16:creationId xmlns:a16="http://schemas.microsoft.com/office/drawing/2014/main" id="{25C5120B-A6C9-49FF-92BE-A16419AE12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193" b="12277"/>
          <a:stretch/>
        </p:blipFill>
        <p:spPr>
          <a:xfrm>
            <a:off x="1811640" y="1533338"/>
            <a:ext cx="9213895" cy="5182773"/>
          </a:xfrm>
          <a:prstGeom prst="rect">
            <a:avLst/>
          </a:prstGeom>
        </p:spPr>
      </p:pic>
    </p:spTree>
    <p:extLst>
      <p:ext uri="{BB962C8B-B14F-4D97-AF65-F5344CB8AC3E}">
        <p14:creationId xmlns:p14="http://schemas.microsoft.com/office/powerpoint/2010/main" val="3000918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48CBB3-766F-4B2B-8CEC-BE60AC24F3AF}"/>
              </a:ext>
            </a:extLst>
          </p:cNvPr>
          <p:cNvSpPr>
            <a:spLocks noGrp="1"/>
          </p:cNvSpPr>
          <p:nvPr>
            <p:ph type="title"/>
          </p:nvPr>
        </p:nvSpPr>
        <p:spPr>
          <a:xfrm>
            <a:off x="838200" y="631825"/>
            <a:ext cx="10515600" cy="1325563"/>
          </a:xfrm>
        </p:spPr>
        <p:txBody>
          <a:bodyPr>
            <a:normAutofit/>
          </a:bodyPr>
          <a:lstStyle/>
          <a:p>
            <a:r>
              <a:rPr lang="es-MX" dirty="0"/>
              <a:t/>
            </a:r>
            <a:br>
              <a:rPr lang="es-MX" dirty="0"/>
            </a:br>
            <a:endParaRPr lang="es-MX" dirty="0"/>
          </a:p>
        </p:txBody>
      </p:sp>
      <p:sp>
        <p:nvSpPr>
          <p:cNvPr id="3" name="Marcador de contenido 2">
            <a:extLst>
              <a:ext uri="{FF2B5EF4-FFF2-40B4-BE49-F238E27FC236}">
                <a16:creationId xmlns:a16="http://schemas.microsoft.com/office/drawing/2014/main" id="{C84BCFC2-537B-43F6-A440-56652909B1C4}"/>
              </a:ext>
            </a:extLst>
          </p:cNvPr>
          <p:cNvSpPr>
            <a:spLocks noGrp="1"/>
          </p:cNvSpPr>
          <p:nvPr>
            <p:ph idx="1"/>
          </p:nvPr>
        </p:nvSpPr>
        <p:spPr>
          <a:xfrm>
            <a:off x="727364" y="902855"/>
            <a:ext cx="10626436" cy="5110018"/>
          </a:xfrm>
        </p:spPr>
        <p:txBody>
          <a:bodyPr>
            <a:normAutofit lnSpcReduction="10000"/>
          </a:bodyPr>
          <a:lstStyle/>
          <a:p>
            <a:pPr marL="0" indent="0">
              <a:buNone/>
            </a:pPr>
            <a:r>
              <a:rPr lang="es-MX" sz="2200" dirty="0"/>
              <a:t> </a:t>
            </a:r>
            <a:r>
              <a:rPr lang="es-MX" dirty="0"/>
              <a:t>El suelo es muy complejo; no es un material inerte que provee simplemente elementos minerales a las plantas y les da soporte físico a sus raíces. Un suelo saludable está vivo y dinámico. Se dinamiza con bacterias, hongos, mohos, levaduras, protozoarios, algas, </a:t>
            </a:r>
            <a:r>
              <a:rPr lang="es-MX" dirty="0" err="1"/>
              <a:t>nemátodos</a:t>
            </a:r>
            <a:r>
              <a:rPr lang="es-MX" dirty="0"/>
              <a:t>, lombrices, insectos, ácaros, colémbolos, ciempiés y otros organismos diminutos que viven generalmente en su capa superficial y van cambiando su población de acuerdo la profundidad y disponibilidad de aire y nutrientes. </a:t>
            </a:r>
          </a:p>
          <a:p>
            <a:pPr marL="0" indent="0">
              <a:buNone/>
            </a:pPr>
            <a:r>
              <a:rPr lang="es-MX" dirty="0"/>
              <a:t>Esta gran masa de criaturas vivientes, que comen y que a su vez son comidos por otros organismos, alcanza números increíbles (si pensamos todos los microorganismos de una hectárea de suelo bien nutrido, llegarían a pesar 40 Toneladas). Las bacterias solas pueden ser varios millones en un simple gramo de suelo. </a:t>
            </a:r>
          </a:p>
          <a:p>
            <a:pPr marL="0" indent="0">
              <a:buNone/>
            </a:pPr>
            <a:endParaRPr lang="es-MX" sz="2200" dirty="0"/>
          </a:p>
        </p:txBody>
      </p:sp>
    </p:spTree>
    <p:extLst>
      <p:ext uri="{BB962C8B-B14F-4D97-AF65-F5344CB8AC3E}">
        <p14:creationId xmlns:p14="http://schemas.microsoft.com/office/powerpoint/2010/main" val="40237130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2EDDE4-CCD0-49AF-BC8D-5BD39C7A4A5A}"/>
              </a:ext>
            </a:extLst>
          </p:cNvPr>
          <p:cNvSpPr>
            <a:spLocks noGrp="1"/>
          </p:cNvSpPr>
          <p:nvPr>
            <p:ph type="title"/>
          </p:nvPr>
        </p:nvSpPr>
        <p:spPr>
          <a:xfrm>
            <a:off x="648929" y="629266"/>
            <a:ext cx="3651467" cy="1676603"/>
          </a:xfrm>
        </p:spPr>
        <p:txBody>
          <a:bodyPr vert="horz" lIns="91440" tIns="45720" rIns="91440" bIns="45720" rtlCol="0">
            <a:normAutofit/>
          </a:bodyPr>
          <a:lstStyle/>
          <a:p>
            <a:r>
              <a:rPr lang="en-US" sz="4100" dirty="0" err="1"/>
              <a:t>Colonización</a:t>
            </a:r>
            <a:r>
              <a:rPr lang="en-US" sz="4100" dirty="0"/>
              <a:t> de </a:t>
            </a:r>
            <a:r>
              <a:rPr lang="en-US" sz="4100" dirty="0" err="1"/>
              <a:t>micorriza</a:t>
            </a:r>
            <a:r>
              <a:rPr lang="en-US" sz="4100" dirty="0"/>
              <a:t> </a:t>
            </a:r>
            <a:r>
              <a:rPr lang="en-US" sz="4100" dirty="0" err="1"/>
              <a:t>en</a:t>
            </a:r>
            <a:r>
              <a:rPr lang="en-US" sz="4100" dirty="0"/>
              <a:t> </a:t>
            </a:r>
            <a:r>
              <a:rPr lang="en-US" sz="4100" dirty="0" err="1"/>
              <a:t>raiz</a:t>
            </a:r>
            <a:r>
              <a:rPr lang="en-US" sz="4100" dirty="0"/>
              <a:t> </a:t>
            </a:r>
          </a:p>
        </p:txBody>
      </p:sp>
      <p:pic>
        <p:nvPicPr>
          <p:cNvPr id="5" name="Marcador de contenido 4">
            <a:extLst>
              <a:ext uri="{FF2B5EF4-FFF2-40B4-BE49-F238E27FC236}">
                <a16:creationId xmlns:a16="http://schemas.microsoft.com/office/drawing/2014/main" id="{5C636392-F102-48B1-8246-1CA2EC800726}"/>
              </a:ext>
            </a:extLst>
          </p:cNvPr>
          <p:cNvPicPr>
            <a:picLocks noChangeAspect="1"/>
          </p:cNvPicPr>
          <p:nvPr/>
        </p:nvPicPr>
        <p:blipFill rotWithShape="1">
          <a:blip r:embed="rId2">
            <a:extLst>
              <a:ext uri="{28A0092B-C50C-407E-A947-70E740481C1C}">
                <a14:useLocalDpi xmlns:a14="http://schemas.microsoft.com/office/drawing/2010/main" val="0"/>
              </a:ext>
            </a:extLst>
          </a:blip>
          <a:srcRect t="11888" r="1" b="37038"/>
          <a:stretch/>
        </p:blipFill>
        <p:spPr>
          <a:xfrm>
            <a:off x="4639056" y="10"/>
            <a:ext cx="7552944" cy="6857990"/>
          </a:xfrm>
          <a:prstGeom prst="rect">
            <a:avLst/>
          </a:prstGeom>
          <a:effectLst/>
        </p:spPr>
      </p:pic>
    </p:spTree>
    <p:extLst>
      <p:ext uri="{BB962C8B-B14F-4D97-AF65-F5344CB8AC3E}">
        <p14:creationId xmlns:p14="http://schemas.microsoft.com/office/powerpoint/2010/main" val="2107331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8528" y="200025"/>
            <a:ext cx="6277854" cy="435133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249" y="2375694"/>
            <a:ext cx="5165005" cy="3881218"/>
          </a:xfrm>
          <a:prstGeom prst="rect">
            <a:avLst/>
          </a:prstGeom>
        </p:spPr>
      </p:pic>
      <p:sp>
        <p:nvSpPr>
          <p:cNvPr id="8" name="CuadroTexto 7"/>
          <p:cNvSpPr txBox="1"/>
          <p:nvPr/>
        </p:nvSpPr>
        <p:spPr>
          <a:xfrm>
            <a:off x="886691" y="5246255"/>
            <a:ext cx="4562764" cy="369332"/>
          </a:xfrm>
          <a:prstGeom prst="rect">
            <a:avLst/>
          </a:prstGeom>
          <a:noFill/>
        </p:spPr>
        <p:txBody>
          <a:bodyPr wrap="square" rtlCol="0">
            <a:spAutoFit/>
          </a:bodyPr>
          <a:lstStyle/>
          <a:p>
            <a:pPr algn="ctr"/>
            <a:r>
              <a:rPr lang="es-MX" dirty="0" smtClean="0"/>
              <a:t>Escama armada</a:t>
            </a:r>
            <a:endParaRPr lang="en-US" dirty="0"/>
          </a:p>
        </p:txBody>
      </p:sp>
      <p:sp>
        <p:nvSpPr>
          <p:cNvPr id="9" name="CuadroTexto 8"/>
          <p:cNvSpPr txBox="1"/>
          <p:nvPr/>
        </p:nvSpPr>
        <p:spPr>
          <a:xfrm>
            <a:off x="7509164" y="2013527"/>
            <a:ext cx="3362036" cy="369332"/>
          </a:xfrm>
          <a:prstGeom prst="rect">
            <a:avLst/>
          </a:prstGeom>
          <a:noFill/>
        </p:spPr>
        <p:txBody>
          <a:bodyPr wrap="square" rtlCol="0">
            <a:spAutoFit/>
          </a:bodyPr>
          <a:lstStyle/>
          <a:p>
            <a:pPr algn="ctr"/>
            <a:r>
              <a:rPr lang="es-MX" dirty="0" smtClean="0"/>
              <a:t>Piojo harinoso</a:t>
            </a:r>
            <a:endParaRPr lang="en-US" dirty="0"/>
          </a:p>
        </p:txBody>
      </p:sp>
    </p:spTree>
    <p:extLst>
      <p:ext uri="{BB962C8B-B14F-4D97-AF65-F5344CB8AC3E}">
        <p14:creationId xmlns:p14="http://schemas.microsoft.com/office/powerpoint/2010/main" val="30354514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7526" y="265185"/>
            <a:ext cx="4091096" cy="2727397"/>
          </a:xfrm>
        </p:spPr>
      </p:pic>
      <p:pic>
        <p:nvPicPr>
          <p:cNvPr id="6" name="Marcador de contenido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97526" y="3471477"/>
            <a:ext cx="4174221" cy="2782814"/>
          </a:xfr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224" y="150932"/>
            <a:ext cx="4018134" cy="3026316"/>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5112" y="3455111"/>
            <a:ext cx="3976976" cy="2927216"/>
          </a:xfrm>
          <a:prstGeom prst="rect">
            <a:avLst/>
          </a:prstGeom>
        </p:spPr>
      </p:pic>
      <p:sp>
        <p:nvSpPr>
          <p:cNvPr id="9" name="CuadroTexto 8"/>
          <p:cNvSpPr txBox="1"/>
          <p:nvPr/>
        </p:nvSpPr>
        <p:spPr>
          <a:xfrm>
            <a:off x="1560559" y="2992582"/>
            <a:ext cx="3121891" cy="369332"/>
          </a:xfrm>
          <a:prstGeom prst="rect">
            <a:avLst/>
          </a:prstGeom>
          <a:noFill/>
        </p:spPr>
        <p:txBody>
          <a:bodyPr wrap="square" rtlCol="0">
            <a:spAutoFit/>
          </a:bodyPr>
          <a:lstStyle/>
          <a:p>
            <a:pPr algn="ctr"/>
            <a:r>
              <a:rPr lang="es-MX" dirty="0" smtClean="0"/>
              <a:t>Broca del café</a:t>
            </a:r>
            <a:endParaRPr lang="en-US" dirty="0"/>
          </a:p>
        </p:txBody>
      </p:sp>
      <p:sp>
        <p:nvSpPr>
          <p:cNvPr id="10" name="CuadroTexto 9"/>
          <p:cNvSpPr txBox="1"/>
          <p:nvPr/>
        </p:nvSpPr>
        <p:spPr>
          <a:xfrm>
            <a:off x="1838035" y="6363855"/>
            <a:ext cx="2863273" cy="369332"/>
          </a:xfrm>
          <a:prstGeom prst="rect">
            <a:avLst/>
          </a:prstGeom>
          <a:noFill/>
        </p:spPr>
        <p:txBody>
          <a:bodyPr wrap="square" rtlCol="0">
            <a:spAutoFit/>
          </a:bodyPr>
          <a:lstStyle/>
          <a:p>
            <a:pPr algn="ctr"/>
            <a:r>
              <a:rPr lang="es-MX" dirty="0" smtClean="0"/>
              <a:t>Picudo marrón de Taiwán</a:t>
            </a:r>
            <a:endParaRPr lang="en-US" dirty="0"/>
          </a:p>
        </p:txBody>
      </p:sp>
      <p:sp>
        <p:nvSpPr>
          <p:cNvPr id="11" name="CuadroTexto 10"/>
          <p:cNvSpPr txBox="1"/>
          <p:nvPr/>
        </p:nvSpPr>
        <p:spPr>
          <a:xfrm>
            <a:off x="6834909" y="3156106"/>
            <a:ext cx="3297382" cy="369332"/>
          </a:xfrm>
          <a:prstGeom prst="rect">
            <a:avLst/>
          </a:prstGeom>
          <a:noFill/>
        </p:spPr>
        <p:txBody>
          <a:bodyPr wrap="square" rtlCol="0">
            <a:spAutoFit/>
          </a:bodyPr>
          <a:lstStyle/>
          <a:p>
            <a:pPr algn="ctr"/>
            <a:r>
              <a:rPr lang="es-MX" dirty="0" smtClean="0"/>
              <a:t>Picudo negro</a:t>
            </a:r>
            <a:endParaRPr lang="en-US" dirty="0"/>
          </a:p>
        </p:txBody>
      </p:sp>
      <p:sp>
        <p:nvSpPr>
          <p:cNvPr id="12" name="CuadroTexto 11"/>
          <p:cNvSpPr txBox="1"/>
          <p:nvPr/>
        </p:nvSpPr>
        <p:spPr>
          <a:xfrm>
            <a:off x="7546109" y="6475524"/>
            <a:ext cx="2586182" cy="369332"/>
          </a:xfrm>
          <a:prstGeom prst="rect">
            <a:avLst/>
          </a:prstGeom>
          <a:noFill/>
        </p:spPr>
        <p:txBody>
          <a:bodyPr wrap="square" rtlCol="0">
            <a:spAutoFit/>
          </a:bodyPr>
          <a:lstStyle/>
          <a:p>
            <a:r>
              <a:rPr lang="es-MX" dirty="0" smtClean="0"/>
              <a:t>Gusano de alambre</a:t>
            </a:r>
            <a:endParaRPr lang="en-US" dirty="0"/>
          </a:p>
        </p:txBody>
      </p:sp>
    </p:spTree>
    <p:extLst>
      <p:ext uri="{BB962C8B-B14F-4D97-AF65-F5344CB8AC3E}">
        <p14:creationId xmlns:p14="http://schemas.microsoft.com/office/powerpoint/2010/main" val="27444749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64747" y="352786"/>
            <a:ext cx="3290600" cy="3290600"/>
          </a:xfr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362" y="4207163"/>
            <a:ext cx="7703128" cy="1925782"/>
          </a:xfrm>
          <a:prstGeom prst="rect">
            <a:avLst/>
          </a:prstGeom>
        </p:spPr>
      </p:pic>
    </p:spTree>
    <p:extLst>
      <p:ext uri="{BB962C8B-B14F-4D97-AF65-F5344CB8AC3E}">
        <p14:creationId xmlns:p14="http://schemas.microsoft.com/office/powerpoint/2010/main" val="1096315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6173" y="274782"/>
            <a:ext cx="4607791" cy="3071861"/>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t="30140" b="21749"/>
          <a:stretch/>
        </p:blipFill>
        <p:spPr>
          <a:xfrm>
            <a:off x="1184685" y="3962400"/>
            <a:ext cx="3570766" cy="2290618"/>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t="26788" r="22215"/>
          <a:stretch/>
        </p:blipFill>
        <p:spPr>
          <a:xfrm>
            <a:off x="7269612" y="3971422"/>
            <a:ext cx="3390601" cy="2126672"/>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16168" t="3754"/>
          <a:stretch/>
        </p:blipFill>
        <p:spPr>
          <a:xfrm>
            <a:off x="6622471" y="152784"/>
            <a:ext cx="4333903" cy="3315855"/>
          </a:xfrm>
          <a:prstGeom prst="rect">
            <a:avLst/>
          </a:prstGeom>
        </p:spPr>
      </p:pic>
      <p:sp>
        <p:nvSpPr>
          <p:cNvPr id="9" name="CuadroTexto 8"/>
          <p:cNvSpPr txBox="1"/>
          <p:nvPr/>
        </p:nvSpPr>
        <p:spPr>
          <a:xfrm>
            <a:off x="651740" y="3346643"/>
            <a:ext cx="4636655" cy="369332"/>
          </a:xfrm>
          <a:prstGeom prst="rect">
            <a:avLst/>
          </a:prstGeom>
          <a:noFill/>
        </p:spPr>
        <p:txBody>
          <a:bodyPr wrap="square" rtlCol="0">
            <a:spAutoFit/>
          </a:bodyPr>
          <a:lstStyle/>
          <a:p>
            <a:pPr algn="ctr"/>
            <a:r>
              <a:rPr lang="pt-BR" dirty="0" smtClean="0"/>
              <a:t>Pupa </a:t>
            </a:r>
            <a:r>
              <a:rPr lang="pt-BR" dirty="0"/>
              <a:t>de </a:t>
            </a:r>
            <a:r>
              <a:rPr lang="pt-BR" dirty="0" err="1"/>
              <a:t>picudo</a:t>
            </a:r>
            <a:r>
              <a:rPr lang="pt-BR" dirty="0"/>
              <a:t> </a:t>
            </a:r>
            <a:r>
              <a:rPr lang="pt-BR" dirty="0" err="1"/>
              <a:t>Rhynchophorus</a:t>
            </a:r>
            <a:r>
              <a:rPr lang="pt-BR" dirty="0"/>
              <a:t> </a:t>
            </a:r>
            <a:r>
              <a:rPr lang="pt-BR" dirty="0" err="1"/>
              <a:t>longimanus</a:t>
            </a:r>
            <a:endParaRPr lang="en-US" dirty="0"/>
          </a:p>
        </p:txBody>
      </p:sp>
      <p:sp>
        <p:nvSpPr>
          <p:cNvPr id="10" name="CuadroTexto 9"/>
          <p:cNvSpPr txBox="1"/>
          <p:nvPr/>
        </p:nvSpPr>
        <p:spPr>
          <a:xfrm>
            <a:off x="1184685" y="6396952"/>
            <a:ext cx="3906982" cy="369332"/>
          </a:xfrm>
          <a:prstGeom prst="rect">
            <a:avLst/>
          </a:prstGeom>
          <a:noFill/>
        </p:spPr>
        <p:txBody>
          <a:bodyPr wrap="square" rtlCol="0">
            <a:spAutoFit/>
          </a:bodyPr>
          <a:lstStyle/>
          <a:p>
            <a:pPr algn="ctr"/>
            <a:r>
              <a:rPr lang="it-IT" dirty="0" smtClean="0"/>
              <a:t>Gusano </a:t>
            </a:r>
            <a:r>
              <a:rPr lang="it-IT" dirty="0"/>
              <a:t>blanco del bambu </a:t>
            </a:r>
            <a:endParaRPr lang="en-US" dirty="0"/>
          </a:p>
        </p:txBody>
      </p:sp>
      <p:sp>
        <p:nvSpPr>
          <p:cNvPr id="11" name="CuadroTexto 10"/>
          <p:cNvSpPr txBox="1"/>
          <p:nvPr/>
        </p:nvSpPr>
        <p:spPr>
          <a:xfrm>
            <a:off x="5786964" y="3490143"/>
            <a:ext cx="6004915" cy="369332"/>
          </a:xfrm>
          <a:prstGeom prst="rect">
            <a:avLst/>
          </a:prstGeom>
          <a:noFill/>
        </p:spPr>
        <p:txBody>
          <a:bodyPr wrap="square" rtlCol="0">
            <a:spAutoFit/>
          </a:bodyPr>
          <a:lstStyle/>
          <a:p>
            <a:pPr algn="ctr"/>
            <a:r>
              <a:rPr lang="pt-BR" dirty="0" smtClean="0"/>
              <a:t>Larva </a:t>
            </a:r>
            <a:r>
              <a:rPr lang="pt-BR" dirty="0"/>
              <a:t>de </a:t>
            </a:r>
            <a:r>
              <a:rPr lang="pt-BR" dirty="0" err="1"/>
              <a:t>picudo</a:t>
            </a:r>
            <a:r>
              <a:rPr lang="pt-BR" dirty="0"/>
              <a:t> atacando culmo </a:t>
            </a:r>
            <a:r>
              <a:rPr lang="pt-BR" dirty="0" err="1"/>
              <a:t>Rhynchophorus</a:t>
            </a:r>
            <a:r>
              <a:rPr lang="pt-BR" dirty="0"/>
              <a:t> </a:t>
            </a:r>
            <a:r>
              <a:rPr lang="pt-BR" dirty="0" err="1"/>
              <a:t>longimanus</a:t>
            </a:r>
            <a:endParaRPr lang="en-US" dirty="0"/>
          </a:p>
        </p:txBody>
      </p:sp>
      <p:sp>
        <p:nvSpPr>
          <p:cNvPr id="12" name="CuadroTexto 11"/>
          <p:cNvSpPr txBox="1"/>
          <p:nvPr/>
        </p:nvSpPr>
        <p:spPr>
          <a:xfrm>
            <a:off x="6563754" y="6210041"/>
            <a:ext cx="4802315" cy="369332"/>
          </a:xfrm>
          <a:prstGeom prst="rect">
            <a:avLst/>
          </a:prstGeom>
          <a:noFill/>
        </p:spPr>
        <p:txBody>
          <a:bodyPr wrap="square" rtlCol="0">
            <a:spAutoFit/>
          </a:bodyPr>
          <a:lstStyle/>
          <a:p>
            <a:pPr algn="ctr"/>
            <a:r>
              <a:rPr lang="pt-BR" dirty="0" smtClean="0"/>
              <a:t>Larva </a:t>
            </a:r>
            <a:r>
              <a:rPr lang="pt-BR" dirty="0"/>
              <a:t>de </a:t>
            </a:r>
            <a:r>
              <a:rPr lang="pt-BR" dirty="0" err="1"/>
              <a:t>picudo</a:t>
            </a:r>
            <a:r>
              <a:rPr lang="pt-BR" dirty="0"/>
              <a:t> </a:t>
            </a:r>
            <a:r>
              <a:rPr lang="pt-BR" dirty="0" smtClean="0"/>
              <a:t> </a:t>
            </a:r>
            <a:r>
              <a:rPr lang="pt-BR" dirty="0" err="1"/>
              <a:t>Rhynchophorus</a:t>
            </a:r>
            <a:r>
              <a:rPr lang="pt-BR" dirty="0"/>
              <a:t> </a:t>
            </a:r>
            <a:r>
              <a:rPr lang="pt-BR" dirty="0" err="1"/>
              <a:t>longimanus</a:t>
            </a:r>
            <a:endParaRPr lang="en-US" dirty="0"/>
          </a:p>
        </p:txBody>
      </p:sp>
    </p:spTree>
    <p:extLst>
      <p:ext uri="{BB962C8B-B14F-4D97-AF65-F5344CB8AC3E}">
        <p14:creationId xmlns:p14="http://schemas.microsoft.com/office/powerpoint/2010/main" val="12178133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4223" y="1016000"/>
            <a:ext cx="2545773" cy="4525818"/>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4205" y="1016000"/>
            <a:ext cx="2545773" cy="4525818"/>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249" y="1237673"/>
            <a:ext cx="3082637" cy="4110182"/>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04" y="1209964"/>
            <a:ext cx="3103418" cy="4137891"/>
          </a:xfrm>
          <a:prstGeom prst="rect">
            <a:avLst/>
          </a:prstGeom>
        </p:spPr>
      </p:pic>
      <p:sp>
        <p:nvSpPr>
          <p:cNvPr id="9" name="CuadroTexto 8"/>
          <p:cNvSpPr txBox="1"/>
          <p:nvPr/>
        </p:nvSpPr>
        <p:spPr>
          <a:xfrm>
            <a:off x="286328" y="5541818"/>
            <a:ext cx="2724727" cy="646331"/>
          </a:xfrm>
          <a:prstGeom prst="rect">
            <a:avLst/>
          </a:prstGeom>
          <a:noFill/>
        </p:spPr>
        <p:txBody>
          <a:bodyPr wrap="square" rtlCol="0">
            <a:spAutoFit/>
          </a:bodyPr>
          <a:lstStyle/>
          <a:p>
            <a:pPr algn="ctr"/>
            <a:r>
              <a:rPr lang="es-ES" dirty="0" smtClean="0"/>
              <a:t>Daño </a:t>
            </a:r>
            <a:r>
              <a:rPr lang="es-ES" dirty="0"/>
              <a:t>en brote de guadua </a:t>
            </a:r>
            <a:r>
              <a:rPr lang="es-ES" dirty="0" err="1"/>
              <a:t>chacoensis</a:t>
            </a:r>
            <a:r>
              <a:rPr lang="es-ES" dirty="0"/>
              <a:t> </a:t>
            </a:r>
            <a:endParaRPr lang="en-US" dirty="0"/>
          </a:p>
        </p:txBody>
      </p:sp>
      <p:sp>
        <p:nvSpPr>
          <p:cNvPr id="10" name="CuadroTexto 9"/>
          <p:cNvSpPr txBox="1"/>
          <p:nvPr/>
        </p:nvSpPr>
        <p:spPr>
          <a:xfrm>
            <a:off x="3524249" y="5532582"/>
            <a:ext cx="2967759" cy="646331"/>
          </a:xfrm>
          <a:prstGeom prst="rect">
            <a:avLst/>
          </a:prstGeom>
          <a:noFill/>
        </p:spPr>
        <p:txBody>
          <a:bodyPr wrap="square" rtlCol="0">
            <a:spAutoFit/>
          </a:bodyPr>
          <a:lstStyle/>
          <a:p>
            <a:pPr algn="ctr"/>
            <a:r>
              <a:rPr lang="es-ES" dirty="0" smtClean="0"/>
              <a:t>Gusano </a:t>
            </a:r>
            <a:r>
              <a:rPr lang="es-ES" dirty="0"/>
              <a:t>blanco en brote de </a:t>
            </a:r>
            <a:r>
              <a:rPr lang="es-ES" dirty="0" smtClean="0"/>
              <a:t>bambú</a:t>
            </a:r>
            <a:endParaRPr lang="en-US" dirty="0"/>
          </a:p>
        </p:txBody>
      </p:sp>
      <p:sp>
        <p:nvSpPr>
          <p:cNvPr id="11" name="CuadroTexto 10"/>
          <p:cNvSpPr txBox="1"/>
          <p:nvPr/>
        </p:nvSpPr>
        <p:spPr>
          <a:xfrm>
            <a:off x="6774223" y="5680317"/>
            <a:ext cx="2434432" cy="369332"/>
          </a:xfrm>
          <a:prstGeom prst="rect">
            <a:avLst/>
          </a:prstGeom>
          <a:noFill/>
        </p:spPr>
        <p:txBody>
          <a:bodyPr wrap="square" rtlCol="0">
            <a:spAutoFit/>
          </a:bodyPr>
          <a:lstStyle/>
          <a:p>
            <a:r>
              <a:rPr lang="en-US" dirty="0" err="1" smtClean="0"/>
              <a:t>Daño</a:t>
            </a:r>
            <a:r>
              <a:rPr lang="en-US" dirty="0" smtClean="0"/>
              <a:t> </a:t>
            </a:r>
            <a:r>
              <a:rPr lang="en-US" dirty="0" err="1"/>
              <a:t>en</a:t>
            </a:r>
            <a:r>
              <a:rPr lang="en-US" dirty="0"/>
              <a:t> D. asper </a:t>
            </a:r>
            <a:r>
              <a:rPr lang="en-US" dirty="0" err="1"/>
              <a:t>joven</a:t>
            </a:r>
            <a:endParaRPr lang="en-US" dirty="0"/>
          </a:p>
        </p:txBody>
      </p:sp>
      <p:sp>
        <p:nvSpPr>
          <p:cNvPr id="12" name="CuadroTexto 11"/>
          <p:cNvSpPr txBox="1"/>
          <p:nvPr/>
        </p:nvSpPr>
        <p:spPr>
          <a:xfrm>
            <a:off x="9494982" y="5754255"/>
            <a:ext cx="2454996" cy="369332"/>
          </a:xfrm>
          <a:prstGeom prst="rect">
            <a:avLst/>
          </a:prstGeom>
          <a:noFill/>
        </p:spPr>
        <p:txBody>
          <a:bodyPr wrap="square" rtlCol="0">
            <a:spAutoFit/>
          </a:bodyPr>
          <a:lstStyle/>
          <a:p>
            <a:r>
              <a:rPr lang="en-US" dirty="0" err="1" smtClean="0"/>
              <a:t>Deformidad</a:t>
            </a:r>
            <a:r>
              <a:rPr lang="en-US" dirty="0" smtClean="0"/>
              <a:t> </a:t>
            </a:r>
            <a:r>
              <a:rPr lang="en-US" dirty="0"/>
              <a:t>de culmo</a:t>
            </a:r>
          </a:p>
        </p:txBody>
      </p:sp>
    </p:spTree>
    <p:extLst>
      <p:ext uri="{BB962C8B-B14F-4D97-AF65-F5344CB8AC3E}">
        <p14:creationId xmlns:p14="http://schemas.microsoft.com/office/powerpoint/2010/main" val="34247923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7194" r="25938"/>
          <a:stretch/>
        </p:blipFill>
        <p:spPr>
          <a:xfrm>
            <a:off x="9458036" y="258619"/>
            <a:ext cx="1853879" cy="5273963"/>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31145" r="18036"/>
          <a:stretch/>
        </p:blipFill>
        <p:spPr>
          <a:xfrm>
            <a:off x="6687129" y="258619"/>
            <a:ext cx="2031998" cy="5331302"/>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20191" t="12217" r="30067" b="13939"/>
          <a:stretch/>
        </p:blipFill>
        <p:spPr>
          <a:xfrm>
            <a:off x="3371275" y="431825"/>
            <a:ext cx="2576945" cy="5100757"/>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r="29349"/>
          <a:stretch/>
        </p:blipFill>
        <p:spPr>
          <a:xfrm>
            <a:off x="226868" y="435112"/>
            <a:ext cx="2701059" cy="5097470"/>
          </a:xfrm>
          <a:prstGeom prst="rect">
            <a:avLst/>
          </a:prstGeom>
        </p:spPr>
      </p:pic>
      <p:sp>
        <p:nvSpPr>
          <p:cNvPr id="9" name="CuadroTexto 8"/>
          <p:cNvSpPr txBox="1"/>
          <p:nvPr/>
        </p:nvSpPr>
        <p:spPr>
          <a:xfrm>
            <a:off x="323273" y="5818909"/>
            <a:ext cx="2419927" cy="646331"/>
          </a:xfrm>
          <a:prstGeom prst="rect">
            <a:avLst/>
          </a:prstGeom>
          <a:noFill/>
        </p:spPr>
        <p:txBody>
          <a:bodyPr wrap="square" rtlCol="0">
            <a:spAutoFit/>
          </a:bodyPr>
          <a:lstStyle/>
          <a:p>
            <a:pPr algn="ctr"/>
            <a:r>
              <a:rPr lang="en-US" dirty="0" err="1" smtClean="0"/>
              <a:t>Perforacion</a:t>
            </a:r>
            <a:r>
              <a:rPr lang="en-US" dirty="0" smtClean="0"/>
              <a:t> </a:t>
            </a:r>
            <a:r>
              <a:rPr lang="en-US" dirty="0"/>
              <a:t>regular de </a:t>
            </a:r>
            <a:r>
              <a:rPr lang="en-US" dirty="0" err="1"/>
              <a:t>entrenudo</a:t>
            </a:r>
            <a:endParaRPr lang="en-US" dirty="0"/>
          </a:p>
        </p:txBody>
      </p:sp>
      <p:sp>
        <p:nvSpPr>
          <p:cNvPr id="10" name="CuadroTexto 9"/>
          <p:cNvSpPr txBox="1"/>
          <p:nvPr/>
        </p:nvSpPr>
        <p:spPr>
          <a:xfrm>
            <a:off x="3685309" y="5929745"/>
            <a:ext cx="7379855" cy="369332"/>
          </a:xfrm>
          <a:prstGeom prst="rect">
            <a:avLst/>
          </a:prstGeom>
          <a:noFill/>
        </p:spPr>
        <p:txBody>
          <a:bodyPr wrap="square" rtlCol="0">
            <a:spAutoFit/>
          </a:bodyPr>
          <a:lstStyle/>
          <a:p>
            <a:pPr algn="ctr"/>
            <a:r>
              <a:rPr lang="es-MX" dirty="0" smtClean="0"/>
              <a:t>Daño severo en tres </a:t>
            </a:r>
            <a:r>
              <a:rPr lang="es-MX" dirty="0" err="1" smtClean="0"/>
              <a:t>culmos</a:t>
            </a:r>
            <a:r>
              <a:rPr lang="es-MX" dirty="0" smtClean="0"/>
              <a:t> de Guadua </a:t>
            </a:r>
            <a:r>
              <a:rPr lang="es-MX" dirty="0"/>
              <a:t>a</a:t>
            </a:r>
            <a:r>
              <a:rPr lang="es-MX" dirty="0" smtClean="0"/>
              <a:t>ngustifolia</a:t>
            </a:r>
            <a:endParaRPr lang="en-US" dirty="0"/>
          </a:p>
        </p:txBody>
      </p:sp>
    </p:spTree>
    <p:extLst>
      <p:ext uri="{BB962C8B-B14F-4D97-AF65-F5344CB8AC3E}">
        <p14:creationId xmlns:p14="http://schemas.microsoft.com/office/powerpoint/2010/main" val="15914692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15488" r="49641" b="26599"/>
          <a:stretch/>
        </p:blipFill>
        <p:spPr>
          <a:xfrm>
            <a:off x="6692321" y="157018"/>
            <a:ext cx="3920261" cy="6011009"/>
          </a:xfrm>
          <a:prstGeom prst="rect">
            <a:avLst/>
          </a:prstGeom>
        </p:spPr>
      </p:pic>
      <p:pic>
        <p:nvPicPr>
          <p:cNvPr id="8" name="Imagen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9523" y="278083"/>
            <a:ext cx="4326658" cy="5768877"/>
          </a:xfrm>
          <a:prstGeom prst="rect">
            <a:avLst/>
          </a:prstGeom>
        </p:spPr>
      </p:pic>
      <p:sp>
        <p:nvSpPr>
          <p:cNvPr id="9" name="CuadroTexto 8"/>
          <p:cNvSpPr txBox="1"/>
          <p:nvPr/>
        </p:nvSpPr>
        <p:spPr>
          <a:xfrm>
            <a:off x="1200727" y="6308436"/>
            <a:ext cx="3694546" cy="369332"/>
          </a:xfrm>
          <a:prstGeom prst="rect">
            <a:avLst/>
          </a:prstGeom>
          <a:noFill/>
        </p:spPr>
        <p:txBody>
          <a:bodyPr wrap="square" rtlCol="0">
            <a:spAutoFit/>
          </a:bodyPr>
          <a:lstStyle/>
          <a:p>
            <a:pPr algn="ctr"/>
            <a:r>
              <a:rPr lang="es-MX" dirty="0" smtClean="0"/>
              <a:t>Plantación mal manejada</a:t>
            </a:r>
            <a:endParaRPr lang="en-US" dirty="0"/>
          </a:p>
        </p:txBody>
      </p:sp>
      <p:sp>
        <p:nvSpPr>
          <p:cNvPr id="10" name="CuadroTexto 9"/>
          <p:cNvSpPr txBox="1"/>
          <p:nvPr/>
        </p:nvSpPr>
        <p:spPr>
          <a:xfrm>
            <a:off x="6031346" y="6308436"/>
            <a:ext cx="5061527" cy="369332"/>
          </a:xfrm>
          <a:prstGeom prst="rect">
            <a:avLst/>
          </a:prstGeom>
          <a:noFill/>
        </p:spPr>
        <p:txBody>
          <a:bodyPr wrap="square" rtlCol="0">
            <a:spAutoFit/>
          </a:bodyPr>
          <a:lstStyle/>
          <a:p>
            <a:pPr algn="ctr"/>
            <a:r>
              <a:rPr lang="es-MX" dirty="0" smtClean="0"/>
              <a:t>Daño severo por pájaro carpintero y broca del café</a:t>
            </a:r>
            <a:endParaRPr lang="en-US" dirty="0"/>
          </a:p>
        </p:txBody>
      </p:sp>
    </p:spTree>
    <p:extLst>
      <p:ext uri="{BB962C8B-B14F-4D97-AF65-F5344CB8AC3E}">
        <p14:creationId xmlns:p14="http://schemas.microsoft.com/office/powerpoint/2010/main" val="33323123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5777" y="863600"/>
            <a:ext cx="3962400" cy="52832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005" y="1276927"/>
            <a:ext cx="5621867" cy="4216400"/>
          </a:xfrm>
          <a:prstGeom prst="rect">
            <a:avLst/>
          </a:prstGeom>
        </p:spPr>
      </p:pic>
    </p:spTree>
    <p:extLst>
      <p:ext uri="{BB962C8B-B14F-4D97-AF65-F5344CB8AC3E}">
        <p14:creationId xmlns:p14="http://schemas.microsoft.com/office/powerpoint/2010/main" val="37034651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8386171-E87D-46AB-8718-4CE2A88748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6">
            <a:extLst>
              <a:ext uri="{FF2B5EF4-FFF2-40B4-BE49-F238E27FC236}">
                <a16:creationId xmlns:a16="http://schemas.microsoft.com/office/drawing/2014/main" id="{207CB456-8849-413C-8210-B663779A32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513936D-D1EB-4E42-A97F-942BA1F3DF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ECDCD3C-8C4D-4FF3-8C80-DA0433F22EC3}"/>
              </a:ext>
            </a:extLst>
          </p:cNvPr>
          <p:cNvSpPr>
            <a:spLocks noGrp="1"/>
          </p:cNvSpPr>
          <p:nvPr>
            <p:ph type="title"/>
          </p:nvPr>
        </p:nvSpPr>
        <p:spPr>
          <a:xfrm>
            <a:off x="1524000" y="1376361"/>
            <a:ext cx="9144000" cy="2956487"/>
          </a:xfrm>
        </p:spPr>
        <p:txBody>
          <a:bodyPr vert="horz" lIns="91440" tIns="45720" rIns="91440" bIns="45720" rtlCol="0" anchor="b">
            <a:normAutofit/>
          </a:bodyPr>
          <a:lstStyle/>
          <a:p>
            <a:pPr algn="ctr"/>
            <a:r>
              <a:rPr lang="en-US" sz="10000" dirty="0"/>
              <a:t>¡</a:t>
            </a:r>
            <a:r>
              <a:rPr lang="en-US" sz="10000" kern="1200" dirty="0">
                <a:solidFill>
                  <a:schemeClr val="tx1"/>
                </a:solidFill>
                <a:latin typeface="+mj-lt"/>
                <a:ea typeface="+mj-ea"/>
                <a:cs typeface="+mj-cs"/>
              </a:rPr>
              <a:t>GRACIAS!</a:t>
            </a:r>
          </a:p>
        </p:txBody>
      </p:sp>
    </p:spTree>
    <p:extLst>
      <p:ext uri="{BB962C8B-B14F-4D97-AF65-F5344CB8AC3E}">
        <p14:creationId xmlns:p14="http://schemas.microsoft.com/office/powerpoint/2010/main" val="2956391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EF4DBB3-501A-4A65-82E4-FA4789178B32}"/>
              </a:ext>
            </a:extLst>
          </p:cNvPr>
          <p:cNvSpPr>
            <a:spLocks noGrp="1"/>
          </p:cNvSpPr>
          <p:nvPr>
            <p:ph type="title"/>
          </p:nvPr>
        </p:nvSpPr>
        <p:spPr>
          <a:xfrm>
            <a:off x="838200" y="631825"/>
            <a:ext cx="10515600" cy="1325563"/>
          </a:xfrm>
        </p:spPr>
        <p:txBody>
          <a:bodyPr>
            <a:normAutofit/>
          </a:bodyPr>
          <a:lstStyle/>
          <a:p>
            <a:r>
              <a:rPr lang="es-MX" sz="3400"/>
              <a:t>BIOMASA MEDIA DE UN SUELO BIOLÓGICAMENTE ACTIVO </a:t>
            </a:r>
            <a:br>
              <a:rPr lang="es-MX" sz="3400"/>
            </a:br>
            <a:endParaRPr lang="es-MX" sz="3400"/>
          </a:p>
        </p:txBody>
      </p:sp>
      <p:sp>
        <p:nvSpPr>
          <p:cNvPr id="3" name="Marcador de contenido 2">
            <a:extLst>
              <a:ext uri="{FF2B5EF4-FFF2-40B4-BE49-F238E27FC236}">
                <a16:creationId xmlns:a16="http://schemas.microsoft.com/office/drawing/2014/main" id="{F09DB9F9-B60F-4C8F-869D-A10458A9FA3A}"/>
              </a:ext>
            </a:extLst>
          </p:cNvPr>
          <p:cNvSpPr>
            <a:spLocks noGrp="1"/>
          </p:cNvSpPr>
          <p:nvPr>
            <p:ph idx="1"/>
          </p:nvPr>
        </p:nvSpPr>
        <p:spPr>
          <a:xfrm>
            <a:off x="838200" y="2057400"/>
            <a:ext cx="10515600" cy="3871762"/>
          </a:xfrm>
        </p:spPr>
        <p:txBody>
          <a:bodyPr>
            <a:normAutofit/>
          </a:bodyPr>
          <a:lstStyle/>
          <a:p>
            <a:pPr marL="0" indent="0">
              <a:buNone/>
            </a:pPr>
            <a:r>
              <a:rPr lang="es-MX" sz="2400" dirty="0"/>
              <a:t> </a:t>
            </a:r>
          </a:p>
          <a:p>
            <a:r>
              <a:rPr lang="es-MX" sz="2400" dirty="0"/>
              <a:t>10 a 20 gr/m2 de protozoarios </a:t>
            </a:r>
          </a:p>
          <a:p>
            <a:r>
              <a:rPr lang="es-MX" sz="2400" dirty="0"/>
              <a:t>100 a 200 gr/m2 de lombrices de tierra </a:t>
            </a:r>
          </a:p>
          <a:p>
            <a:r>
              <a:rPr lang="es-MX" sz="2400" dirty="0"/>
              <a:t>50 a 100 gr/m2 de otros organismos animales </a:t>
            </a:r>
          </a:p>
          <a:p>
            <a:r>
              <a:rPr lang="es-MX" sz="2400" dirty="0"/>
              <a:t>&gt; 1000 gr/m2 de bacterias </a:t>
            </a:r>
          </a:p>
          <a:p>
            <a:r>
              <a:rPr lang="es-MX" sz="2400" dirty="0"/>
              <a:t>&gt; 300 gr/m2 de actinomicetos </a:t>
            </a:r>
          </a:p>
          <a:p>
            <a:r>
              <a:rPr lang="es-MX" sz="2400" dirty="0"/>
              <a:t>&gt; 1000 gr/m2 de hongos</a:t>
            </a:r>
          </a:p>
          <a:p>
            <a:pPr marL="0" indent="0">
              <a:buNone/>
            </a:pPr>
            <a:endParaRPr lang="es-MX" sz="2400" dirty="0"/>
          </a:p>
        </p:txBody>
      </p:sp>
    </p:spTree>
    <p:extLst>
      <p:ext uri="{BB962C8B-B14F-4D97-AF65-F5344CB8AC3E}">
        <p14:creationId xmlns:p14="http://schemas.microsoft.com/office/powerpoint/2010/main" val="15744460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B66F6E8-4D4A-4907-940A-774703A2D0F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8F1F5A56-E82B-4FD5-9025-B72896FFBB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Marcador de contenido 2">
            <a:extLst>
              <a:ext uri="{FF2B5EF4-FFF2-40B4-BE49-F238E27FC236}">
                <a16:creationId xmlns:a16="http://schemas.microsoft.com/office/drawing/2014/main" id="{9DD00297-383C-4DA0-A18A-D2C8F641E0E9}"/>
              </a:ext>
            </a:extLst>
          </p:cNvPr>
          <p:cNvGraphicFramePr>
            <a:graphicFrameLocks noGrp="1"/>
          </p:cNvGraphicFramePr>
          <p:nvPr>
            <p:ph idx="1"/>
            <p:extLst>
              <p:ext uri="{D42A27DB-BD31-4B8C-83A1-F6EECF244321}">
                <p14:modId xmlns:p14="http://schemas.microsoft.com/office/powerpoint/2010/main" val="1579948590"/>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1440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6EC535-8E42-4BCE-9279-FBE25C2862AF}"/>
              </a:ext>
            </a:extLst>
          </p:cNvPr>
          <p:cNvSpPr>
            <a:spLocks noGrp="1"/>
          </p:cNvSpPr>
          <p:nvPr>
            <p:ph type="title"/>
          </p:nvPr>
        </p:nvSpPr>
        <p:spPr>
          <a:xfrm>
            <a:off x="838200" y="365125"/>
            <a:ext cx="10515600" cy="1325563"/>
          </a:xfrm>
        </p:spPr>
        <p:txBody>
          <a:bodyPr/>
          <a:lstStyle/>
          <a:p>
            <a:r>
              <a:rPr lang="es-MX"/>
              <a:t>Tipos de microorganismos la vida en el suelo:</a:t>
            </a:r>
            <a:br>
              <a:rPr lang="es-MX"/>
            </a:br>
            <a:endParaRPr lang="es-MX" dirty="0"/>
          </a:p>
        </p:txBody>
      </p:sp>
      <p:sp>
        <p:nvSpPr>
          <p:cNvPr id="3" name="Marcador de contenido 2">
            <a:extLst>
              <a:ext uri="{FF2B5EF4-FFF2-40B4-BE49-F238E27FC236}">
                <a16:creationId xmlns:a16="http://schemas.microsoft.com/office/drawing/2014/main" id="{11AC64FB-FF97-4A12-9362-2CC35FF16219}"/>
              </a:ext>
            </a:extLst>
          </p:cNvPr>
          <p:cNvSpPr>
            <a:spLocks noGrp="1"/>
          </p:cNvSpPr>
          <p:nvPr>
            <p:ph idx="1"/>
          </p:nvPr>
        </p:nvSpPr>
        <p:spPr>
          <a:xfrm>
            <a:off x="838200" y="1825625"/>
            <a:ext cx="10515600" cy="4351338"/>
          </a:xfrm>
        </p:spPr>
        <p:txBody>
          <a:bodyPr>
            <a:normAutofit/>
          </a:bodyPr>
          <a:lstStyle/>
          <a:p>
            <a:pPr marL="0" indent="0">
              <a:buNone/>
            </a:pPr>
            <a:r>
              <a:rPr lang="es-MX" sz="2400" dirty="0"/>
              <a:t>1.-Bacterias: aeróbicas y anaeróbicas, heterótrofas y autótrofas, </a:t>
            </a:r>
            <a:r>
              <a:rPr lang="es-MX" sz="2400" dirty="0" err="1"/>
              <a:t>psicrofitas</a:t>
            </a:r>
            <a:r>
              <a:rPr lang="es-MX" sz="2400" dirty="0"/>
              <a:t> menos de 15 °C, mesófilas 15 a 40 °C, termófilas más de 40°C, en suelos sanos capturan hasta 100 Kg. por Ha. En simbiosis con leguminosas principalmente, actúan contra hongos patógenos. Solubilizan minerales como </a:t>
            </a:r>
            <a:r>
              <a:rPr lang="es-MX" sz="2400" dirty="0" err="1"/>
              <a:t>bacillus</a:t>
            </a:r>
            <a:r>
              <a:rPr lang="es-MX" sz="2400" dirty="0"/>
              <a:t> </a:t>
            </a:r>
            <a:r>
              <a:rPr lang="es-MX" sz="2400" dirty="0" err="1"/>
              <a:t>fosforum</a:t>
            </a:r>
            <a:r>
              <a:rPr lang="es-MX" sz="2400" dirty="0"/>
              <a:t> =  </a:t>
            </a:r>
            <a:r>
              <a:rPr lang="es-MX" sz="2400" dirty="0" err="1"/>
              <a:t>bacillus</a:t>
            </a:r>
            <a:r>
              <a:rPr lang="es-MX" sz="2400" dirty="0"/>
              <a:t> </a:t>
            </a:r>
            <a:r>
              <a:rPr lang="es-MX" sz="2400" dirty="0" err="1"/>
              <a:t>megaterium</a:t>
            </a:r>
            <a:endParaRPr lang="es-MX" sz="2400" dirty="0"/>
          </a:p>
          <a:p>
            <a:pPr marL="0" indent="0">
              <a:buNone/>
            </a:pPr>
            <a:endParaRPr lang="es-MX" sz="2400" dirty="0"/>
          </a:p>
          <a:p>
            <a:pPr marL="0" indent="0">
              <a:buNone/>
            </a:pPr>
            <a:r>
              <a:rPr lang="es-MX" sz="2400" dirty="0"/>
              <a:t>2.-Protozoarios: transformas y liberan nutrientes, sirven de alimentos de otros organismos, aceleran descomposición de residuos, evitan que patógenos se establezcan en las plantas.</a:t>
            </a:r>
          </a:p>
          <a:p>
            <a:pPr marL="0" indent="0">
              <a:buNone/>
            </a:pPr>
            <a:endParaRPr lang="es-MX" sz="2400" dirty="0"/>
          </a:p>
        </p:txBody>
      </p:sp>
    </p:spTree>
    <p:extLst>
      <p:ext uri="{BB962C8B-B14F-4D97-AF65-F5344CB8AC3E}">
        <p14:creationId xmlns:p14="http://schemas.microsoft.com/office/powerpoint/2010/main" val="1529549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C26640C4-BAB7-4672-B53E-144A018B1F68}"/>
              </a:ext>
            </a:extLst>
          </p:cNvPr>
          <p:cNvSpPr>
            <a:spLocks noGrp="1"/>
          </p:cNvSpPr>
          <p:nvPr>
            <p:ph idx="1"/>
          </p:nvPr>
        </p:nvSpPr>
        <p:spPr>
          <a:xfrm>
            <a:off x="838200" y="1300655"/>
            <a:ext cx="10515600" cy="3871762"/>
          </a:xfrm>
        </p:spPr>
        <p:txBody>
          <a:bodyPr>
            <a:normAutofit fontScale="55000" lnSpcReduction="20000"/>
          </a:bodyPr>
          <a:lstStyle/>
          <a:p>
            <a:pPr marL="0" indent="0">
              <a:buNone/>
            </a:pPr>
            <a:endParaRPr lang="es-MX" sz="2200" dirty="0"/>
          </a:p>
          <a:p>
            <a:pPr marL="0" indent="0">
              <a:buNone/>
            </a:pPr>
            <a:endParaRPr lang="es-MX" sz="2200" dirty="0"/>
          </a:p>
          <a:p>
            <a:pPr marL="0" indent="0">
              <a:buNone/>
            </a:pPr>
            <a:r>
              <a:rPr lang="es-MX" sz="4500" dirty="0"/>
              <a:t>3.- Nematodos: equilibran poblaciones de microorganismos (bacterias y protozoarios) Mineralizan nutrientes asimilables por las plantas, fuente de alimento de otros organismos, se alimentan de patógenos, son parasitoides de coleópteros y lepidópteros.</a:t>
            </a:r>
          </a:p>
          <a:p>
            <a:pPr marL="0" indent="0">
              <a:buNone/>
            </a:pPr>
            <a:endParaRPr lang="es-MX" sz="4500" dirty="0"/>
          </a:p>
          <a:p>
            <a:pPr marL="0" indent="0">
              <a:buNone/>
            </a:pPr>
            <a:endParaRPr lang="es-MX" sz="4500" dirty="0"/>
          </a:p>
          <a:p>
            <a:pPr marL="0" indent="0">
              <a:buNone/>
            </a:pPr>
            <a:r>
              <a:rPr lang="es-MX" sz="4500" dirty="0"/>
              <a:t>4.- Actinomicetos: microrganismos entre bacteria y hongo, se nutren de azucares, celulosas, hemicelulosas, ligninas, quitinas y parafinas, transforman estos materiales hasta la formación de humus son los mejores agregadores de del suelo.</a:t>
            </a:r>
          </a:p>
        </p:txBody>
      </p:sp>
    </p:spTree>
    <p:extLst>
      <p:ext uri="{BB962C8B-B14F-4D97-AF65-F5344CB8AC3E}">
        <p14:creationId xmlns:p14="http://schemas.microsoft.com/office/powerpoint/2010/main" val="297820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38BBB74F-220D-4085-AA11-2AEFC63CEAC1}"/>
              </a:ext>
            </a:extLst>
          </p:cNvPr>
          <p:cNvSpPr>
            <a:spLocks noGrp="1"/>
          </p:cNvSpPr>
          <p:nvPr>
            <p:ph idx="1"/>
          </p:nvPr>
        </p:nvSpPr>
        <p:spPr>
          <a:xfrm>
            <a:off x="838200" y="1493119"/>
            <a:ext cx="10515600" cy="3871762"/>
          </a:xfrm>
        </p:spPr>
        <p:txBody>
          <a:bodyPr>
            <a:normAutofit/>
          </a:bodyPr>
          <a:lstStyle/>
          <a:p>
            <a:pPr marL="0" indent="0">
              <a:buNone/>
            </a:pPr>
            <a:r>
              <a:rPr lang="es-MX" sz="2400" dirty="0"/>
              <a:t>5.- Hongos: son degradadores de material vegetal en descomposición, producen metabolitos y enzimas que forman parte de actividad de otros microorganismos (MM nativos) sus crecimientos ramificados mantienen el equilibrio del suelo, controlan a otros hongos patógenos por espacio, con sustancias toxicas que inhiben, y </a:t>
            </a:r>
            <a:r>
              <a:rPr lang="es-MX" sz="2400" dirty="0" err="1"/>
              <a:t>saprofitan</a:t>
            </a:r>
            <a:r>
              <a:rPr lang="es-MX" sz="2400" dirty="0"/>
              <a:t> ejemplo: Trichoderma contra Fusarium, </a:t>
            </a:r>
            <a:r>
              <a:rPr lang="es-MX" sz="2400" dirty="0" err="1"/>
              <a:t>Phytophtora</a:t>
            </a:r>
            <a:r>
              <a:rPr lang="es-MX" sz="2400" dirty="0"/>
              <a:t>, royas, alternaría, etc.</a:t>
            </a:r>
          </a:p>
          <a:p>
            <a:pPr marL="0" indent="0">
              <a:buNone/>
            </a:pPr>
            <a:r>
              <a:rPr lang="es-MX" sz="2400" dirty="0"/>
              <a:t>Hacen simbiosis con las raíces de las plantas se alimentan de sus exudados como: azucares, aminoácidos, a su vez fijan N, P, K y otros nutrimentos los cuales se los llevan a las plantas (micorrizas), aumentan la capacidad de retener agua en época de sequía (</a:t>
            </a:r>
            <a:r>
              <a:rPr lang="es-MX" sz="2400" dirty="0" err="1"/>
              <a:t>trichoderma</a:t>
            </a:r>
            <a:r>
              <a:rPr lang="es-MX" sz="2400" dirty="0"/>
              <a:t> y </a:t>
            </a:r>
            <a:r>
              <a:rPr lang="es-MX" sz="2400" dirty="0" err="1"/>
              <a:t>endomicorrizas</a:t>
            </a:r>
            <a:r>
              <a:rPr lang="es-MX" sz="2400" dirty="0"/>
              <a:t>) </a:t>
            </a:r>
          </a:p>
        </p:txBody>
      </p:sp>
    </p:spTree>
    <p:extLst>
      <p:ext uri="{BB962C8B-B14F-4D97-AF65-F5344CB8AC3E}">
        <p14:creationId xmlns:p14="http://schemas.microsoft.com/office/powerpoint/2010/main" val="26367005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772061-44DE-48D1-B262-1FA874EDBD75}"/>
              </a:ext>
            </a:extLst>
          </p:cNvPr>
          <p:cNvSpPr>
            <a:spLocks noGrp="1"/>
          </p:cNvSpPr>
          <p:nvPr>
            <p:ph type="title"/>
          </p:nvPr>
        </p:nvSpPr>
        <p:spPr/>
        <p:txBody>
          <a:bodyPr/>
          <a:lstStyle/>
          <a:p>
            <a:r>
              <a:rPr lang="es-MX" dirty="0"/>
              <a:t>Control de arvenses y </a:t>
            </a:r>
            <a:r>
              <a:rPr lang="es-MX" dirty="0" err="1"/>
              <a:t>biofumigacion</a:t>
            </a:r>
            <a:r>
              <a:rPr lang="es-MX" dirty="0"/>
              <a:t> </a:t>
            </a:r>
          </a:p>
        </p:txBody>
      </p:sp>
      <p:sp>
        <p:nvSpPr>
          <p:cNvPr id="3" name="Marcador de contenido 2">
            <a:extLst>
              <a:ext uri="{FF2B5EF4-FFF2-40B4-BE49-F238E27FC236}">
                <a16:creationId xmlns:a16="http://schemas.microsoft.com/office/drawing/2014/main" id="{86C50E78-1025-447D-93A2-D05E45158A63}"/>
              </a:ext>
            </a:extLst>
          </p:cNvPr>
          <p:cNvSpPr>
            <a:spLocks noGrp="1"/>
          </p:cNvSpPr>
          <p:nvPr>
            <p:ph idx="1"/>
          </p:nvPr>
        </p:nvSpPr>
        <p:spPr/>
        <p:txBody>
          <a:bodyPr>
            <a:normAutofit fontScale="85000" lnSpcReduction="10000"/>
          </a:bodyPr>
          <a:lstStyle/>
          <a:p>
            <a:pPr marL="0" indent="0">
              <a:buNone/>
            </a:pPr>
            <a:r>
              <a:rPr lang="es-MX" dirty="0"/>
              <a:t>Para el control de arvenses podemos usar abonos verdes, mezclando sorgo, </a:t>
            </a:r>
            <a:r>
              <a:rPr lang="es-MX" dirty="0" err="1"/>
              <a:t>dolicos</a:t>
            </a:r>
            <a:r>
              <a:rPr lang="es-MX" dirty="0"/>
              <a:t> </a:t>
            </a:r>
            <a:r>
              <a:rPr lang="es-MX" dirty="0" err="1"/>
              <a:t>lablab</a:t>
            </a:r>
            <a:r>
              <a:rPr lang="es-MX" dirty="0"/>
              <a:t> y otros frijoles forrajeros, compuestas ejemplo </a:t>
            </a:r>
            <a:r>
              <a:rPr lang="es-MX" dirty="0" err="1"/>
              <a:t>cenpasuchil</a:t>
            </a:r>
            <a:r>
              <a:rPr lang="es-MX" dirty="0"/>
              <a:t>, incorporándolas antes de que floren o al inicio de esta; con esto logramos además agregar bastante materia </a:t>
            </a:r>
            <a:r>
              <a:rPr lang="es-MX" dirty="0" err="1"/>
              <a:t>organica</a:t>
            </a:r>
            <a:r>
              <a:rPr lang="es-MX" dirty="0"/>
              <a:t> y alimentos para la biota del suelo.  </a:t>
            </a:r>
          </a:p>
          <a:p>
            <a:pPr marL="0" indent="0">
              <a:buNone/>
            </a:pPr>
            <a:r>
              <a:rPr lang="es-MX" dirty="0" err="1"/>
              <a:t>Biofumigacion</a:t>
            </a:r>
            <a:r>
              <a:rPr lang="es-MX" dirty="0"/>
              <a:t> con mostaza de la variedad </a:t>
            </a:r>
            <a:r>
              <a:rPr lang="es-MX" dirty="0" err="1"/>
              <a:t>Brassica</a:t>
            </a:r>
            <a:r>
              <a:rPr lang="es-MX" dirty="0"/>
              <a:t> </a:t>
            </a:r>
            <a:r>
              <a:rPr lang="es-MX" dirty="0" err="1"/>
              <a:t>juncea</a:t>
            </a:r>
            <a:r>
              <a:rPr lang="es-MX" dirty="0"/>
              <a:t> , sembrada antes del cultivo, luego se desbroza antes de que floree, se incorpora y riega por aspersión, luego se establece el cultivo sobre las misma, actúa con sus exudados en el suelo mientras esta en pie luego sus restos actúan como </a:t>
            </a:r>
            <a:r>
              <a:rPr lang="es-MX" dirty="0" err="1"/>
              <a:t>biofumigantes</a:t>
            </a:r>
            <a:r>
              <a:rPr lang="es-MX" dirty="0"/>
              <a:t> contra patógenos.</a:t>
            </a:r>
          </a:p>
          <a:p>
            <a:pPr marL="0" indent="0">
              <a:buNone/>
            </a:pPr>
            <a:r>
              <a:rPr lang="es-MX" dirty="0"/>
              <a:t>Esta y otras </a:t>
            </a:r>
            <a:r>
              <a:rPr lang="es-MX" dirty="0" err="1"/>
              <a:t>brasicaceas</a:t>
            </a:r>
            <a:r>
              <a:rPr lang="es-MX" dirty="0"/>
              <a:t> producen </a:t>
            </a:r>
            <a:r>
              <a:rPr lang="es-MX" dirty="0" err="1"/>
              <a:t>glucosinolatos</a:t>
            </a:r>
            <a:r>
              <a:rPr lang="es-MX" dirty="0"/>
              <a:t> al hidrolizarse dan origen a los </a:t>
            </a:r>
            <a:r>
              <a:rPr lang="es-MX" dirty="0" err="1"/>
              <a:t>isotiocianatos</a:t>
            </a:r>
            <a:r>
              <a:rPr lang="es-MX" dirty="0"/>
              <a:t> eficaces contra patógenos, insectos y en algunos casos inhiben la germinación de semillas de arvenses no deseadas.</a:t>
            </a:r>
          </a:p>
          <a:p>
            <a:pPr marL="0" indent="0">
              <a:buNone/>
            </a:pPr>
            <a:r>
              <a:rPr lang="es-MX" dirty="0"/>
              <a:t> </a:t>
            </a:r>
          </a:p>
        </p:txBody>
      </p:sp>
    </p:spTree>
    <p:extLst>
      <p:ext uri="{BB962C8B-B14F-4D97-AF65-F5344CB8AC3E}">
        <p14:creationId xmlns:p14="http://schemas.microsoft.com/office/powerpoint/2010/main" val="2895156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Marcador de contenido 3" descr="PS-5527-FIG-0001-c">
            <a:hlinkClick r:id="rId2" tgtFrame="&quot;_blank&quot;"/>
            <a:extLst>
              <a:ext uri="{FF2B5EF4-FFF2-40B4-BE49-F238E27FC236}">
                <a16:creationId xmlns:a16="http://schemas.microsoft.com/office/drawing/2014/main" id="{1E5E3538-1C72-4355-B387-260B3BA4027D}"/>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2357028" y="643466"/>
            <a:ext cx="7477943" cy="5571067"/>
          </a:xfrm>
          <a:prstGeom prst="rect">
            <a:avLst/>
          </a:prstGeom>
          <a:noFill/>
        </p:spPr>
      </p:pic>
    </p:spTree>
    <p:extLst>
      <p:ext uri="{BB962C8B-B14F-4D97-AF65-F5344CB8AC3E}">
        <p14:creationId xmlns:p14="http://schemas.microsoft.com/office/powerpoint/2010/main" val="1057658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2264</Words>
  <Application>Microsoft Office PowerPoint</Application>
  <PresentationFormat>Panorámica</PresentationFormat>
  <Paragraphs>118</Paragraphs>
  <Slides>40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40</vt:i4>
      </vt:variant>
    </vt:vector>
  </HeadingPairs>
  <TitlesOfParts>
    <vt:vector size="44" baseType="lpstr">
      <vt:lpstr>Arial</vt:lpstr>
      <vt:lpstr>Calibri</vt:lpstr>
      <vt:lpstr>Calibri Light</vt:lpstr>
      <vt:lpstr>Office Theme</vt:lpstr>
      <vt:lpstr>LA RED ALIMENTARIA DEL BAMBUSAL</vt:lpstr>
      <vt:lpstr>Presentación de PowerPoint</vt:lpstr>
      <vt:lpstr> </vt:lpstr>
      <vt:lpstr>BIOMASA MEDIA DE UN SUELO BIOLÓGICAMENTE ACTIVO  </vt:lpstr>
      <vt:lpstr>Tipos de microorganismos la vida en el suelo: </vt:lpstr>
      <vt:lpstr>Presentación de PowerPoint</vt:lpstr>
      <vt:lpstr>Presentación de PowerPoint</vt:lpstr>
      <vt:lpstr>Control de arvenses y biofumigacion </vt:lpstr>
      <vt:lpstr>Presentación de PowerPoint</vt:lpstr>
      <vt:lpstr>Presentación de PowerPoint</vt:lpstr>
      <vt:lpstr>Presentación de PowerPoint</vt:lpstr>
      <vt:lpstr>Presentación de PowerPoint</vt:lpstr>
      <vt:lpstr>Presentación de PowerPoint</vt:lpstr>
      <vt:lpstr>MICROORGANISMOS (Amigos pequeños) </vt:lpstr>
      <vt:lpstr>Presentación de PowerPoint</vt:lpstr>
      <vt:lpstr>Presentación de PowerPoint</vt:lpstr>
      <vt:lpstr>Presentación de PowerPoint</vt:lpstr>
      <vt:lpstr>RESUMEN  </vt:lpstr>
      <vt:lpstr>Algunos insectos plaga en bambú y como controlarlos con productos bioracionales o biológicos:</vt:lpstr>
      <vt:lpstr>Presentación de PowerPoint</vt:lpstr>
      <vt:lpstr>Presentación de PowerPoint</vt:lpstr>
      <vt:lpstr>Presentación de PowerPoint</vt:lpstr>
      <vt:lpstr>Efecto de Bauberia basiana en picudo de agave</vt:lpstr>
      <vt:lpstr>Presentación de PowerPoint</vt:lpstr>
      <vt:lpstr>PODREDUMBRE RADICULLAR PHYTOPTORA</vt:lpstr>
      <vt:lpstr>Presentación de PowerPoint</vt:lpstr>
      <vt:lpstr>Catarina depredando pulgon</vt:lpstr>
      <vt:lpstr>Avispa ovopositando larva </vt:lpstr>
      <vt:lpstr>Presentación de PowerPoint</vt:lpstr>
      <vt:lpstr>Colonización de micorriza en raiz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AGRICULTURA DE LAS TRES M Y CONTROL BIOLOGICO DE PLAGAS Y ENFERMEDADES DEL AGAVE</dc:title>
  <dc:creator>Fernando Partida Martinez</dc:creator>
  <cp:lastModifiedBy>PC</cp:lastModifiedBy>
  <cp:revision>26</cp:revision>
  <dcterms:created xsi:type="dcterms:W3CDTF">2019-09-12T18:56:47Z</dcterms:created>
  <dcterms:modified xsi:type="dcterms:W3CDTF">2023-06-27T15:07:26Z</dcterms:modified>
</cp:coreProperties>
</file>